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256" r:id="rId2"/>
    <p:sldId id="264" r:id="rId3"/>
    <p:sldId id="258" r:id="rId4"/>
    <p:sldId id="259" r:id="rId5"/>
    <p:sldId id="403" r:id="rId6"/>
    <p:sldId id="260" r:id="rId7"/>
    <p:sldId id="261" r:id="rId8"/>
    <p:sldId id="257" r:id="rId9"/>
    <p:sldId id="267" r:id="rId10"/>
    <p:sldId id="262" r:id="rId11"/>
    <p:sldId id="263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86" r:id="rId24"/>
    <p:sldId id="387" r:id="rId25"/>
    <p:sldId id="388" r:id="rId26"/>
    <p:sldId id="278" r:id="rId27"/>
    <p:sldId id="280" r:id="rId28"/>
    <p:sldId id="281" r:id="rId29"/>
    <p:sldId id="282" r:id="rId30"/>
    <p:sldId id="389" r:id="rId31"/>
    <p:sldId id="390" r:id="rId32"/>
    <p:sldId id="391" r:id="rId33"/>
    <p:sldId id="392" r:id="rId34"/>
    <p:sldId id="279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93" r:id="rId56"/>
    <p:sldId id="304" r:id="rId57"/>
    <p:sldId id="305" r:id="rId58"/>
    <p:sldId id="394" r:id="rId59"/>
    <p:sldId id="396" r:id="rId60"/>
    <p:sldId id="334" r:id="rId61"/>
    <p:sldId id="303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85" r:id="rId73"/>
    <p:sldId id="316" r:id="rId74"/>
    <p:sldId id="317" r:id="rId75"/>
    <p:sldId id="318" r:id="rId76"/>
    <p:sldId id="320" r:id="rId77"/>
    <p:sldId id="319" r:id="rId78"/>
    <p:sldId id="321" r:id="rId79"/>
    <p:sldId id="322" r:id="rId80"/>
    <p:sldId id="323" r:id="rId81"/>
    <p:sldId id="397" r:id="rId82"/>
    <p:sldId id="398" r:id="rId83"/>
    <p:sldId id="324" r:id="rId84"/>
    <p:sldId id="325" r:id="rId85"/>
    <p:sldId id="326" r:id="rId86"/>
    <p:sldId id="327" r:id="rId87"/>
    <p:sldId id="328" r:id="rId88"/>
    <p:sldId id="359" r:id="rId89"/>
    <p:sldId id="360" r:id="rId90"/>
    <p:sldId id="361" r:id="rId91"/>
    <p:sldId id="362" r:id="rId92"/>
    <p:sldId id="363" r:id="rId93"/>
    <p:sldId id="364" r:id="rId94"/>
    <p:sldId id="329" r:id="rId95"/>
    <p:sldId id="330" r:id="rId96"/>
    <p:sldId id="331" r:id="rId97"/>
    <p:sldId id="332" r:id="rId98"/>
    <p:sldId id="333" r:id="rId99"/>
    <p:sldId id="399" r:id="rId100"/>
    <p:sldId id="400" r:id="rId101"/>
    <p:sldId id="401" r:id="rId102"/>
    <p:sldId id="402" r:id="rId103"/>
    <p:sldId id="365" r:id="rId104"/>
    <p:sldId id="366" r:id="rId105"/>
    <p:sldId id="367" r:id="rId106"/>
    <p:sldId id="369" r:id="rId107"/>
    <p:sldId id="371" r:id="rId108"/>
    <p:sldId id="373" r:id="rId109"/>
    <p:sldId id="404" r:id="rId110"/>
    <p:sldId id="374" r:id="rId111"/>
    <p:sldId id="375" r:id="rId112"/>
    <p:sldId id="376" r:id="rId113"/>
    <p:sldId id="377" r:id="rId114"/>
    <p:sldId id="378" r:id="rId115"/>
    <p:sldId id="379" r:id="rId116"/>
    <p:sldId id="380" r:id="rId117"/>
    <p:sldId id="381" r:id="rId118"/>
    <p:sldId id="382" r:id="rId119"/>
    <p:sldId id="383" r:id="rId120"/>
    <p:sldId id="384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F269EC-DFD2-4553-A222-F74E4EF64EA7}">
          <p14:sldIdLst>
            <p14:sldId id="256"/>
            <p14:sldId id="264"/>
            <p14:sldId id="258"/>
            <p14:sldId id="259"/>
            <p14:sldId id="403"/>
            <p14:sldId id="260"/>
            <p14:sldId id="261"/>
            <p14:sldId id="257"/>
            <p14:sldId id="267"/>
            <p14:sldId id="262"/>
            <p14:sldId id="263"/>
            <p14:sldId id="265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386"/>
            <p14:sldId id="387"/>
            <p14:sldId id="388"/>
            <p14:sldId id="278"/>
            <p14:sldId id="280"/>
            <p14:sldId id="281"/>
            <p14:sldId id="282"/>
            <p14:sldId id="389"/>
            <p14:sldId id="390"/>
            <p14:sldId id="391"/>
            <p14:sldId id="392"/>
            <p14:sldId id="27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93"/>
            <p14:sldId id="304"/>
            <p14:sldId id="305"/>
            <p14:sldId id="394"/>
            <p14:sldId id="396"/>
            <p14:sldId id="334"/>
            <p14:sldId id="303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85"/>
            <p14:sldId id="316"/>
            <p14:sldId id="317"/>
            <p14:sldId id="318"/>
            <p14:sldId id="320"/>
            <p14:sldId id="319"/>
            <p14:sldId id="321"/>
            <p14:sldId id="322"/>
            <p14:sldId id="323"/>
            <p14:sldId id="397"/>
            <p14:sldId id="398"/>
            <p14:sldId id="324"/>
            <p14:sldId id="325"/>
            <p14:sldId id="326"/>
            <p14:sldId id="327"/>
            <p14:sldId id="328"/>
            <p14:sldId id="359"/>
            <p14:sldId id="360"/>
            <p14:sldId id="361"/>
            <p14:sldId id="362"/>
            <p14:sldId id="363"/>
            <p14:sldId id="364"/>
            <p14:sldId id="329"/>
            <p14:sldId id="330"/>
            <p14:sldId id="331"/>
            <p14:sldId id="332"/>
            <p14:sldId id="333"/>
            <p14:sldId id="399"/>
            <p14:sldId id="400"/>
            <p14:sldId id="401"/>
            <p14:sldId id="402"/>
            <p14:sldId id="365"/>
            <p14:sldId id="366"/>
            <p14:sldId id="367"/>
            <p14:sldId id="369"/>
            <p14:sldId id="371"/>
            <p14:sldId id="373"/>
            <p14:sldId id="404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994B0-15EB-4171-B4A2-60B7410CFA19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1FA07-61D2-4525-8ECC-C959FF2C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1FA07-61D2-4525-8ECC-C959FF2CBA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2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8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3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24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01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77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8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0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8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3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2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3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3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6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4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9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D5121-EDCD-4BC3-8884-07E7433927A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8/Lecture18.pptx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://www-stat.stanford.edu/~tibs/ElemStatLearn/printings/ESLII_prin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github.com/ssun6/plotmicrobiom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5/Lecture19.ppt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045001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6049" y="2167003"/>
            <a:ext cx="8298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Visualizing and building statistical models on multivariate data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Anthony Fodor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Bioinformatics and Genomics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UNC Charlotte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5955323" y="6294422"/>
            <a:ext cx="5329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http://afodor.github.io/classes/ChapelHill2018/ch.pptx</a:t>
            </a:r>
          </a:p>
        </p:txBody>
      </p:sp>
    </p:spTree>
    <p:extLst>
      <p:ext uri="{BB962C8B-B14F-4D97-AF65-F5344CB8AC3E}">
        <p14:creationId xmlns:p14="http://schemas.microsoft.com/office/powerpoint/2010/main" val="3742485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894" y="12527"/>
            <a:ext cx="8195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will need to choose some normalization scheme..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(Each sequence library will be of a different depth; you need to correct for that)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24" y="935857"/>
            <a:ext cx="5934672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203" y="5549031"/>
            <a:ext cx="1155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easiest (not necessarily the best) approach is to divide each cell by the total # of sequences in that sample.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relative abundance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9687" y="6538586"/>
            <a:ext cx="574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due to :Matthew C. B. </a:t>
            </a:r>
            <a:r>
              <a:rPr lang="en-US" dirty="0" err="1"/>
              <a:t>Tsilimigras</a:t>
            </a:r>
            <a:r>
              <a:rPr lang="en-US" dirty="0"/>
              <a:t> (Matthew C. Brown)</a:t>
            </a:r>
          </a:p>
        </p:txBody>
      </p:sp>
    </p:spTree>
    <p:extLst>
      <p:ext uri="{BB962C8B-B14F-4D97-AF65-F5344CB8AC3E}">
        <p14:creationId xmlns:p14="http://schemas.microsoft.com/office/powerpoint/2010/main" val="34372547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6DD53E-E0E5-DCA9-AE7D-38337BDDF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6" y="461931"/>
            <a:ext cx="10289441" cy="6256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3EEB53-80FB-F94F-C758-AB588C4F7DAF}"/>
              </a:ext>
            </a:extLst>
          </p:cNvPr>
          <p:cNvSpPr txBox="1"/>
          <p:nvPr/>
        </p:nvSpPr>
        <p:spPr>
          <a:xfrm>
            <a:off x="1131572" y="92599"/>
            <a:ext cx="946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also taxa-by-taxa tests using the plot microbiome tool (after using the data filter tab)</a:t>
            </a:r>
          </a:p>
        </p:txBody>
      </p:sp>
    </p:spTree>
    <p:extLst>
      <p:ext uri="{BB962C8B-B14F-4D97-AF65-F5344CB8AC3E}">
        <p14:creationId xmlns:p14="http://schemas.microsoft.com/office/powerpoint/2010/main" val="15726363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E7FC2-E15D-7548-288D-827F690EA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4" y="494951"/>
            <a:ext cx="10797850" cy="6123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94E29F-2876-49FE-8909-47714791880C}"/>
              </a:ext>
            </a:extLst>
          </p:cNvPr>
          <p:cNvSpPr txBox="1"/>
          <p:nvPr/>
        </p:nvSpPr>
        <p:spPr>
          <a:xfrm>
            <a:off x="1082180" y="109057"/>
            <a:ext cx="1041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plotmicrobiome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tool can make some very nice publication ready views of our inference results…</a:t>
            </a:r>
          </a:p>
        </p:txBody>
      </p:sp>
    </p:spTree>
    <p:extLst>
      <p:ext uri="{BB962C8B-B14F-4D97-AF65-F5344CB8AC3E}">
        <p14:creationId xmlns:p14="http://schemas.microsoft.com/office/powerpoint/2010/main" val="23264824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0D1F84-A503-8D5B-0585-56F9304CA3BE}"/>
              </a:ext>
            </a:extLst>
          </p:cNvPr>
          <p:cNvSpPr txBox="1"/>
          <p:nvPr/>
        </p:nvSpPr>
        <p:spPr>
          <a:xfrm>
            <a:off x="679508" y="159391"/>
            <a:ext cx="835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the plot microbiome tool can give us box plots (equivalent to our big pdf ball)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A962EB-403E-57B5-0A6E-FE4A3B9A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989"/>
            <a:ext cx="11702941" cy="51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870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011841" y="197347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2061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7" y="397475"/>
            <a:ext cx="8838806" cy="616249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245752" y="3593939"/>
            <a:ext cx="613458" cy="59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58537" y="3935392"/>
            <a:ext cx="3570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simple t-test here is not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“publishable” test as we ignore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there are two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subject</a:t>
            </a:r>
          </a:p>
        </p:txBody>
      </p:sp>
    </p:spTree>
    <p:extLst>
      <p:ext uri="{BB962C8B-B14F-4D97-AF65-F5344CB8AC3E}">
        <p14:creationId xmlns:p14="http://schemas.microsoft.com/office/powerpoint/2010/main" val="38183843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69043" y="1035934"/>
            <a:ext cx="62889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alternative: Do t-tests at both times separating the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Another alternative: Mixed linear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http://afodor.github.io/classes/stats2018/Lecture18.pptx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6844909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4280" y="313480"/>
            <a:ext cx="921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repeated samples from the same person, or people within hospitals, or mice within cages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508160" y="988550"/>
            <a:ext cx="34698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Arial"/>
                <a:cs typeface="Arial"/>
              </a:rPr>
              <a:t>Y =    drug   +  (hospital) + error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639484" y="1360025"/>
            <a:ext cx="0" cy="900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4728259" y="2385550"/>
            <a:ext cx="1822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/>
                <a:cs typeface="Arial"/>
              </a:rPr>
              <a:t>Random Effects</a:t>
            </a:r>
          </a:p>
        </p:txBody>
      </p:sp>
      <p:sp>
        <p:nvSpPr>
          <p:cNvPr id="6" name="Left Brace 5"/>
          <p:cNvSpPr/>
          <p:nvPr/>
        </p:nvSpPr>
        <p:spPr>
          <a:xfrm rot="16200000">
            <a:off x="4243429" y="1232081"/>
            <a:ext cx="384174" cy="63371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737660" y="1817225"/>
            <a:ext cx="1514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Arial"/>
                <a:cs typeface="Arial"/>
              </a:rPr>
              <a:t>Fixed Effects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6059" y="3036426"/>
            <a:ext cx="626549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Arial"/>
                <a:cs typeface="Arial"/>
              </a:rPr>
              <a:t>Assumptions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Random effects are </a:t>
            </a:r>
            <a:r>
              <a:rPr lang="en-US" dirty="0" err="1">
                <a:latin typeface="Arial"/>
                <a:cs typeface="Arial"/>
              </a:rPr>
              <a:t>i.i.d</a:t>
            </a:r>
            <a:r>
              <a:rPr lang="en-US" dirty="0">
                <a:latin typeface="Arial"/>
                <a:cs typeface="Arial"/>
              </a:rPr>
              <a:t>.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Variance in groups are equal (homoscedasticity)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Hospital effects are normally distributed with a mean of 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6460" y="4560426"/>
            <a:ext cx="6581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effect, each hospital adds some value to the fixed effects and this </a:t>
            </a:r>
          </a:p>
          <a:p>
            <a:r>
              <a:rPr lang="en-US" dirty="0"/>
              <a:t>value is normally distributed with a mean of 0…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523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1" y="-76200"/>
            <a:ext cx="8549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information in two books (both can be downloaded from campus via springer links):</a:t>
            </a:r>
          </a:p>
          <a:p>
            <a:r>
              <a:rPr lang="en-US" dirty="0"/>
              <a:t>http://link.springer.com/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685801"/>
            <a:ext cx="3352800" cy="319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1371601"/>
            <a:ext cx="5022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book is more mathematical and very thorough;</a:t>
            </a:r>
          </a:p>
          <a:p>
            <a:r>
              <a:rPr lang="en-US" dirty="0"/>
              <a:t>a good reference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0" y="4038600"/>
            <a:ext cx="868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4191001"/>
            <a:ext cx="5743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4114800"/>
            <a:ext cx="1790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57401" y="5486401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This book is more accessible and covers a broader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range of topics (beyond mixed-models)</a:t>
            </a:r>
          </a:p>
        </p:txBody>
      </p:sp>
    </p:spTree>
    <p:extLst>
      <p:ext uri="{BB962C8B-B14F-4D97-AF65-F5344CB8AC3E}">
        <p14:creationId xmlns:p14="http://schemas.microsoft.com/office/powerpoint/2010/main" val="28053956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140" y="-47503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a good deal of current interest in the literature in explicitly modeling the zeros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(these are often called “zero inflated models”)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089" y="2304665"/>
            <a:ext cx="7014210" cy="4179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5" y="692295"/>
            <a:ext cx="6044727" cy="16123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572" y="3146961"/>
            <a:ext cx="4057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parameter model</a:t>
            </a:r>
          </a:p>
          <a:p>
            <a:r>
              <a:rPr lang="en-US" dirty="0"/>
              <a:t>One parameter to absorb the zeros</a:t>
            </a:r>
          </a:p>
          <a:p>
            <a:r>
              <a:rPr lang="en-US" dirty="0"/>
              <a:t>Two parameters to fit the rest of the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2" y="4293424"/>
            <a:ext cx="4752975" cy="2095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54535" y="1151906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one is called the zero inflated beta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997311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26841D-0C84-B03C-C917-E7C9B1DF796B}"/>
              </a:ext>
            </a:extLst>
          </p:cNvPr>
          <p:cNvSpPr txBox="1"/>
          <p:nvPr/>
        </p:nvSpPr>
        <p:spPr>
          <a:xfrm>
            <a:off x="394283" y="184558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methods are easy to do in R…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1B03C-AAA0-6F82-0331-CF1EF49D5464}"/>
              </a:ext>
            </a:extLst>
          </p:cNvPr>
          <p:cNvSpPr txBox="1"/>
          <p:nvPr/>
        </p:nvSpPr>
        <p:spPr>
          <a:xfrm>
            <a:off x="394283" y="6488668"/>
            <a:ext cx="1135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https://github.com/afodor/metagenomicsTools/blob/master/src/classExamples/ch2018/randomForest.txt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4006E-46E8-F280-6E49-8683B8FFE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534" y="553890"/>
            <a:ext cx="6297534" cy="5863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F2A13A-F327-D876-C214-83AF5835F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3890"/>
            <a:ext cx="5928026" cy="55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37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740" y="134873"/>
            <a:ext cx="11157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say you have a spreadsheet that is un-normalized and you want to change it to log relative abundance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2" y="734670"/>
            <a:ext cx="11637847" cy="42945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98796" y="5362898"/>
            <a:ext cx="11350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https://github.com/kwinglee/UrbanRuralChina/blob/master/16SrRNA/inputData/RDP/genus_taxaAsColumns.txt</a:t>
            </a:r>
          </a:p>
        </p:txBody>
      </p:sp>
    </p:spTree>
    <p:extLst>
      <p:ext uri="{BB962C8B-B14F-4D97-AF65-F5344CB8AC3E}">
        <p14:creationId xmlns:p14="http://schemas.microsoft.com/office/powerpoint/2010/main" val="28175191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0031" y="712519"/>
            <a:ext cx="1903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Learning more…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9731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3429000"/>
            <a:ext cx="6019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7742" y="130135"/>
            <a:ext cx="955357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258784" y="130629"/>
            <a:ext cx="2683824" cy="380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17017" y="201480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Essential for learning all the weirdness of R (does not try and teach stats!)</a:t>
            </a:r>
          </a:p>
        </p:txBody>
      </p:sp>
    </p:spTree>
    <p:extLst>
      <p:ext uri="{BB962C8B-B14F-4D97-AF65-F5344CB8AC3E}">
        <p14:creationId xmlns:p14="http://schemas.microsoft.com/office/powerpoint/2010/main" val="10535848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1" y="-76200"/>
            <a:ext cx="3715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Helpful books on mixed linear models</a:t>
            </a:r>
          </a:p>
          <a:p>
            <a:r>
              <a:rPr lang="en-US" dirty="0"/>
              <a:t>http://link.springer.com/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685801"/>
            <a:ext cx="3352800" cy="319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1371601"/>
            <a:ext cx="5022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book is more mathematical and very thorough;</a:t>
            </a:r>
          </a:p>
          <a:p>
            <a:r>
              <a:rPr lang="en-US" dirty="0"/>
              <a:t>a good reference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0" y="4038600"/>
            <a:ext cx="868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4191001"/>
            <a:ext cx="5743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4114800"/>
            <a:ext cx="1790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57401" y="5486401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This book is more accessible and covers a broader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range of topics (including zero-inflated models)</a:t>
            </a:r>
          </a:p>
        </p:txBody>
      </p:sp>
    </p:spTree>
    <p:extLst>
      <p:ext uri="{BB962C8B-B14F-4D97-AF65-F5344CB8AC3E}">
        <p14:creationId xmlns:p14="http://schemas.microsoft.com/office/powerpoint/2010/main" val="7767804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0" y="2425482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http://www.amazon.com/gp/offer-listing/025608338X/ref=sr_1_5_olp?ie=UTF8&amp;qid=1357529565&amp;sr=8-5&amp;keywords=applied+linear+statistical+models&amp;condition=used</a:t>
            </a: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339883"/>
            <a:ext cx="8153400" cy="350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68083"/>
            <a:ext cx="8763000" cy="1741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86800" y="1892083"/>
            <a:ext cx="1295400" cy="152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6434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3337" y="1924050"/>
            <a:ext cx="661987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57536" y="1009651"/>
            <a:ext cx="8681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Either edition of this book is fine, but new or used is going to be around $40.</a:t>
            </a:r>
          </a:p>
          <a:p>
            <a:r>
              <a:rPr lang="en-US" dirty="0"/>
              <a:t>It really is an outstanding book (but dense!).  It is worth the investment of time and money</a:t>
            </a:r>
          </a:p>
        </p:txBody>
      </p:sp>
    </p:spTree>
    <p:extLst>
      <p:ext uri="{BB962C8B-B14F-4D97-AF65-F5344CB8AC3E}">
        <p14:creationId xmlns:p14="http://schemas.microsoft.com/office/powerpoint/2010/main" val="27018961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1" y="1914526"/>
            <a:ext cx="658177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43362" y="533401"/>
            <a:ext cx="9048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 great book, but is insanely over-priced!</a:t>
            </a:r>
          </a:p>
          <a:p>
            <a:r>
              <a:rPr lang="en-US" dirty="0"/>
              <a:t>If you think you will be implementing Bayesian stats in your pipelines, it might be worth having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642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2667000"/>
            <a:ext cx="5486400" cy="406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828800" y="152401"/>
            <a:ext cx="7239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b="1" dirty="0"/>
              <a:t>Doing Bayesian Data Analysis: A Tutorial with R and BUG.  </a:t>
            </a:r>
            <a:r>
              <a:rPr lang="en-US" dirty="0"/>
              <a:t>John K. </a:t>
            </a:r>
            <a:r>
              <a:rPr lang="en-US" dirty="0" err="1"/>
              <a:t>Kruschke</a:t>
            </a:r>
            <a:r>
              <a:rPr lang="en-US" dirty="0"/>
              <a:t>.  More approachable, but also not quite as clear or concise as the </a:t>
            </a:r>
            <a:r>
              <a:rPr lang="en-US" dirty="0" err="1"/>
              <a:t>Bolstad</a:t>
            </a:r>
            <a:r>
              <a:rPr lang="en-US" dirty="0"/>
              <a:t> book.  Very nice chapters on Monte Carlo approaches to Bayesian analysis, but a bit heavy on the Bayesian proselytizing for my taste.  Also quite expensive.    Overall, though, a very engaging text.    If you get the Google electronic edition, make sure that your device(s) can show the scanned versions (which are </a:t>
            </a:r>
            <a:r>
              <a:rPr lang="en-US" dirty="0" err="1"/>
              <a:t>DRM’ed</a:t>
            </a:r>
            <a:r>
              <a:rPr lang="en-US" dirty="0"/>
              <a:t> ) as the equations in the default view are illegible.</a:t>
            </a:r>
          </a:p>
          <a:p>
            <a:endParaRPr lang="en-US" dirty="0"/>
          </a:p>
          <a:p>
            <a:r>
              <a:rPr lang="en-US" dirty="0"/>
              <a:t>Be sure to read sample</a:t>
            </a:r>
          </a:p>
          <a:p>
            <a:r>
              <a:rPr lang="en-US" dirty="0"/>
              <a:t>chapters on the device</a:t>
            </a:r>
          </a:p>
          <a:p>
            <a:r>
              <a:rPr lang="en-US" dirty="0"/>
              <a:t>of your choice to make</a:t>
            </a:r>
          </a:p>
          <a:p>
            <a:r>
              <a:rPr lang="en-US" dirty="0"/>
              <a:t>sure formatting is ok</a:t>
            </a:r>
          </a:p>
          <a:p>
            <a:r>
              <a:rPr lang="en-US" dirty="0"/>
              <a:t>before purchasing…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111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1" y="1143000"/>
            <a:ext cx="63341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362200" y="533400"/>
            <a:ext cx="166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Recommended: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4495800"/>
            <a:ext cx="7246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It’s about $30-$40 and will make your life easier, but is not strictly required.</a:t>
            </a:r>
          </a:p>
          <a:p>
            <a:r>
              <a:rPr lang="en-US" dirty="0"/>
              <a:t>More useful as a reference than as a tutorial…</a:t>
            </a:r>
          </a:p>
        </p:txBody>
      </p:sp>
    </p:spTree>
    <p:extLst>
      <p:ext uri="{BB962C8B-B14F-4D97-AF65-F5344CB8AC3E}">
        <p14:creationId xmlns:p14="http://schemas.microsoft.com/office/powerpoint/2010/main" val="40816208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1" y="152400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On-line resources: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609600"/>
            <a:ext cx="3216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http://vassarstats.net/textbook/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67200" y="152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Vassar stats book</a:t>
            </a:r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1" y="990600"/>
            <a:ext cx="7210425" cy="500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057400" y="6172201"/>
            <a:ext cx="8386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at least one book that covers canonical statistics.</a:t>
            </a:r>
          </a:p>
          <a:p>
            <a:r>
              <a:rPr lang="en-US" dirty="0"/>
              <a:t>Start with this one (it is free) and then if it is not working for you, consider alternatives…</a:t>
            </a:r>
          </a:p>
        </p:txBody>
      </p:sp>
    </p:spTree>
    <p:extLst>
      <p:ext uri="{BB962C8B-B14F-4D97-AF65-F5344CB8AC3E}">
        <p14:creationId xmlns:p14="http://schemas.microsoft.com/office/powerpoint/2010/main" val="8494923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0274"/>
            <a:ext cx="75841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	Legal download:</a:t>
            </a:r>
          </a:p>
          <a:p>
            <a:r>
              <a:rPr lang="en-US" dirty="0">
                <a:hlinkClick r:id="rId2"/>
              </a:rPr>
              <a:t>http://www-stat.stanford.edu/~tibs/ElemStatLearn/printings/ESLII_print10.pdf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2057400"/>
            <a:ext cx="6838950" cy="47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0"/>
            <a:ext cx="8953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8565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472" y="144687"/>
            <a:ext cx="1089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(complete) R script to convert a counts table to relative abundance and write the results to a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93616" y="6488668"/>
            <a:ext cx="108184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https://github.com/afodor/metagenomicsTools/blob/master/src/classExamples/ch2018/quickNormalization.txt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41" y="576503"/>
            <a:ext cx="10310260" cy="541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970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200"/>
            <a:ext cx="523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less mathematical treatment of the </a:t>
            </a:r>
            <a:r>
              <a:rPr lang="en-US"/>
              <a:t>same material….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5601" y="6324600"/>
            <a:ext cx="3696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http://www-bcf.usc.edu/~gareth/ISL/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9475" y="1289050"/>
            <a:ext cx="7893050" cy="427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8084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966" y="144684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few lines input the file we wish to normalize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2" y="908732"/>
            <a:ext cx="12405528" cy="25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9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810153"/>
            <a:ext cx="9126758" cy="5886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906" y="23151"/>
            <a:ext cx="911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Windows (but not necessarily in Macs or in R-studio, I get this nice view when I type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edit(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0138" y="1452623"/>
            <a:ext cx="260411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Interestingly, changes I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 here don’t persist.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 would have to type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&lt;- edit(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have the changes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type into the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spreadsheet stick.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because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structures in R are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Immutable!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531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4481" y="486137"/>
            <a:ext cx="4814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me the sequencing depth per sample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7" y="1858733"/>
            <a:ext cx="8979075" cy="44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4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919" y="214133"/>
            <a:ext cx="9105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get a nice graphic of my sequencing depth per sample.  Very easy, informative QA/QC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72" y="1701479"/>
            <a:ext cx="7434043" cy="45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30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97" y="1355560"/>
            <a:ext cx="8797000" cy="50703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491" y="387753"/>
            <a:ext cx="502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Alternatively, I can easily switch to a log scale…</a:t>
            </a:r>
          </a:p>
        </p:txBody>
      </p:sp>
    </p:spTree>
    <p:extLst>
      <p:ext uri="{BB962C8B-B14F-4D97-AF65-F5344CB8AC3E}">
        <p14:creationId xmlns:p14="http://schemas.microsoft.com/office/powerpoint/2010/main" val="3164048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5980" y="144685"/>
            <a:ext cx="662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can 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directly to switch to relative abundance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92" y="724201"/>
            <a:ext cx="98393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7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87" y="1267430"/>
            <a:ext cx="8697819" cy="4948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5382" y="364603"/>
            <a:ext cx="605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should all be 1 (and they are)</a:t>
            </a:r>
          </a:p>
        </p:txBody>
      </p:sp>
    </p:spTree>
    <p:extLst>
      <p:ext uri="{BB962C8B-B14F-4D97-AF65-F5344CB8AC3E}">
        <p14:creationId xmlns:p14="http://schemas.microsoft.com/office/powerpoint/2010/main" val="11791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3930" y="208346"/>
            <a:ext cx="962314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“choose your own adventure” workshop (you can do any or all of the below):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(1) Examine data in 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You will need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Some version of R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Some text editor (sublime is a very nice choice, or e-macs or vi or r-studio)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(2) Examine data in our “in development” point and click environment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You will need: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A recent version of 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Install our 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plotmicrobiome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 package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(probably) some patience as our tool is still in development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(3) Let the data and presentation “roll over” you…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use our (provided) data or (if you have a counts table) try to analyze your own…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705469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2866" y="578734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now in relative abundance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86" y="1390810"/>
            <a:ext cx="7953434" cy="46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10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690" y="190984"/>
            <a:ext cx="7413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Finally, we want to be able to write our normalized file to an output file.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little more involved than it seems like it should be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(learning R is mostly learning stupid R tricks…)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7" y="1062640"/>
            <a:ext cx="10310260" cy="541918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688957" y="4797706"/>
            <a:ext cx="839165" cy="306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804704" y="5532699"/>
            <a:ext cx="474562" cy="50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28124" y="4664598"/>
            <a:ext cx="4467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by default will not give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sampleIDs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 header.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hacks around that default behavior</a:t>
            </a:r>
          </a:p>
        </p:txBody>
      </p:sp>
    </p:spTree>
    <p:extLst>
      <p:ext uri="{BB962C8B-B14F-4D97-AF65-F5344CB8AC3E}">
        <p14:creationId xmlns:p14="http://schemas.microsoft.com/office/powerpoint/2010/main" val="3150779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2273" y="81024"/>
            <a:ext cx="99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text file in our working directory that can be imported into Excel (or wherever)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1" y="822275"/>
            <a:ext cx="10970350" cy="5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6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E4E230-88A1-EA24-DF0D-927CF4277BF5}"/>
              </a:ext>
            </a:extLst>
          </p:cNvPr>
          <p:cNvSpPr txBox="1"/>
          <p:nvPr/>
        </p:nvSpPr>
        <p:spPr>
          <a:xfrm>
            <a:off x="973123" y="394283"/>
            <a:ext cx="7417415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likewise prep our data in our “plot microbiome” tool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directions are here: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https://github.com/ssun6/plotmicrobiome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(On windows missing packages need to be added from Bioconductor ):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after install run:</a:t>
            </a:r>
          </a:p>
          <a:p>
            <a:endParaRPr lang="en-US" sz="1600" dirty="0"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	if (!require("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BiocManager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", quietly = TRUE))</a:t>
            </a:r>
          </a:p>
          <a:p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   		 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install.packages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("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BiocManager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")</a:t>
            </a:r>
          </a:p>
          <a:p>
            <a:endParaRPr lang="en-US" sz="1600" dirty="0"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BiocManager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::install("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ggtree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")</a:t>
            </a:r>
          </a:p>
          <a:p>
            <a:endParaRPr lang="en-US" sz="1600" dirty="0"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BiocManager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::install("rhdf5")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48AA1-33DC-2E9E-69BD-C319CCD38BC0}"/>
              </a:ext>
            </a:extLst>
          </p:cNvPr>
          <p:cNvSpPr txBox="1"/>
          <p:nvPr/>
        </p:nvSpPr>
        <p:spPr>
          <a:xfrm>
            <a:off x="1059110" y="451316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re-run…</a:t>
            </a:r>
            <a:endParaRPr lang="en-US" dirty="0"/>
          </a:p>
        </p:txBody>
      </p:sp>
      <p:pic>
        <p:nvPicPr>
          <p:cNvPr id="1027" name="Picture 3" descr="Shan Sun | Fodor Lab | UNC Charlotte">
            <a:extLst>
              <a:ext uri="{FF2B5EF4-FFF2-40B4-BE49-F238E27FC236}">
                <a16:creationId xmlns:a16="http://schemas.microsoft.com/office/drawing/2014/main" id="{AD7699E9-4D8C-7FCC-950B-1D045DFFA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390" y="3429000"/>
            <a:ext cx="2095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FFFFF1-E350-7A5A-7FA5-6E224654369F}"/>
              </a:ext>
            </a:extLst>
          </p:cNvPr>
          <p:cNvSpPr txBox="1"/>
          <p:nvPr/>
        </p:nvSpPr>
        <p:spPr>
          <a:xfrm flipH="1">
            <a:off x="9181330" y="5494789"/>
            <a:ext cx="172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Shan Sun UNCC</a:t>
            </a:r>
          </a:p>
        </p:txBody>
      </p:sp>
    </p:spTree>
    <p:extLst>
      <p:ext uri="{BB962C8B-B14F-4D97-AF65-F5344CB8AC3E}">
        <p14:creationId xmlns:p14="http://schemas.microsoft.com/office/powerpoint/2010/main" val="37870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159138-62C7-1160-CC0E-76888305FA50}"/>
              </a:ext>
            </a:extLst>
          </p:cNvPr>
          <p:cNvSpPr txBox="1"/>
          <p:nvPr/>
        </p:nvSpPr>
        <p:spPr>
          <a:xfrm>
            <a:off x="1090569" y="-33556"/>
            <a:ext cx="645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we load in raw sequence data (which will be normalized)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87A1C-701B-A850-53E2-679157D23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31" y="335776"/>
            <a:ext cx="2975451" cy="5427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EC2F98-BAEC-66F8-E771-2750B4009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85" y="6023512"/>
            <a:ext cx="2429051" cy="75877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38626C-584F-DA90-B0C1-A81C7E6B72B8}"/>
              </a:ext>
            </a:extLst>
          </p:cNvPr>
          <p:cNvCxnSpPr/>
          <p:nvPr/>
        </p:nvCxnSpPr>
        <p:spPr>
          <a:xfrm>
            <a:off x="67112" y="6358855"/>
            <a:ext cx="600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AE9B5E-D16B-84BA-BFDD-2B5AC5090324}"/>
              </a:ext>
            </a:extLst>
          </p:cNvPr>
          <p:cNvSpPr txBox="1"/>
          <p:nvPr/>
        </p:nvSpPr>
        <p:spPr>
          <a:xfrm>
            <a:off x="8389" y="6023295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Hit run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A08FAA-77C5-9C95-9FAC-1A50C5A11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012" y="1188428"/>
            <a:ext cx="8606988" cy="14280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F351F1-2A2A-5A77-DA5C-8CD105D85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351" y="511210"/>
            <a:ext cx="8606988" cy="5017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6E7FF8-941E-0435-9CF2-26CC5567A23C}"/>
              </a:ext>
            </a:extLst>
          </p:cNvPr>
          <p:cNvSpPr txBox="1"/>
          <p:nvPr/>
        </p:nvSpPr>
        <p:spPr>
          <a:xfrm>
            <a:off x="4710417" y="6346790"/>
            <a:ext cx="9374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https://fodorclasses.github.io/classes/premier_2023/biom-with-taxonomy.txt</a:t>
            </a:r>
          </a:p>
        </p:txBody>
      </p:sp>
    </p:spTree>
    <p:extLst>
      <p:ext uri="{BB962C8B-B14F-4D97-AF65-F5344CB8AC3E}">
        <p14:creationId xmlns:p14="http://schemas.microsoft.com/office/powerpoint/2010/main" val="1460540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3FB701-760F-AD07-6B09-89F004BDF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732245"/>
            <a:ext cx="11801475" cy="5762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264194-7DEA-84E6-C9AF-D85D6C1A8040}"/>
              </a:ext>
            </a:extLst>
          </p:cNvPr>
          <p:cNvSpPr txBox="1"/>
          <p:nvPr/>
        </p:nvSpPr>
        <p:spPr>
          <a:xfrm>
            <a:off x="872455" y="268448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Next we load the metadata…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63230-2AF4-3332-67D2-E100F9081921}"/>
              </a:ext>
            </a:extLst>
          </p:cNvPr>
          <p:cNvSpPr txBox="1"/>
          <p:nvPr/>
        </p:nvSpPr>
        <p:spPr>
          <a:xfrm>
            <a:off x="5010325" y="6125538"/>
            <a:ext cx="847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https://fodorclasses.github.io/classes/premier_2023/China_16S_meta.csv</a:t>
            </a:r>
          </a:p>
        </p:txBody>
      </p:sp>
    </p:spTree>
    <p:extLst>
      <p:ext uri="{BB962C8B-B14F-4D97-AF65-F5344CB8AC3E}">
        <p14:creationId xmlns:p14="http://schemas.microsoft.com/office/powerpoint/2010/main" val="383147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77118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604304" y="111116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656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1BF19F-1EB0-45B6-B089-948953DD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3" y="1500930"/>
            <a:ext cx="11360458" cy="332598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9BFB8E-2A25-402C-9FA7-3B466AA46606}"/>
              </a:ext>
            </a:extLst>
          </p:cNvPr>
          <p:cNvCxnSpPr/>
          <p:nvPr/>
        </p:nvCxnSpPr>
        <p:spPr>
          <a:xfrm>
            <a:off x="4168239" y="1140031"/>
            <a:ext cx="7327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62A75D9-CED7-4ACB-9A87-E42C520A3664}"/>
              </a:ext>
            </a:extLst>
          </p:cNvPr>
          <p:cNvSpPr txBox="1"/>
          <p:nvPr/>
        </p:nvSpPr>
        <p:spPr>
          <a:xfrm>
            <a:off x="4833256" y="320634"/>
            <a:ext cx="481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340 taxa in our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can’t make a 340 dimensional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D37BF-3878-40F5-807F-FD4643143FA2}"/>
              </a:ext>
            </a:extLst>
          </p:cNvPr>
          <p:cNvSpPr txBox="1"/>
          <p:nvPr/>
        </p:nvSpPr>
        <p:spPr>
          <a:xfrm>
            <a:off x="1591294" y="5106390"/>
            <a:ext cx="8644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ordination to reduce the dimensionality (and complexity of our dataset)</a:t>
            </a:r>
          </a:p>
        </p:txBody>
      </p:sp>
    </p:spTree>
    <p:extLst>
      <p:ext uri="{BB962C8B-B14F-4D97-AF65-F5344CB8AC3E}">
        <p14:creationId xmlns:p14="http://schemas.microsoft.com/office/powerpoint/2010/main" val="2918938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3984" y="263047"/>
            <a:ext cx="7785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reduce the dimensionality of our complex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go from a  (20 * 340 ) spreadsheet to a ( 20* 2 ) spreadsheet.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will allow us to better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what is going on with our data… </a:t>
            </a:r>
          </a:p>
        </p:txBody>
      </p:sp>
    </p:spTree>
    <p:extLst>
      <p:ext uri="{BB962C8B-B14F-4D97-AF65-F5344CB8AC3E}">
        <p14:creationId xmlns:p14="http://schemas.microsoft.com/office/powerpoint/2010/main" val="1531458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0767" y="419622"/>
            <a:ext cx="5605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is a form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compression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know data compression from music and photos…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1666" y="2022953"/>
            <a:ext cx="109696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song on a CD might be 350 MB (megabytes)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we compress the song to an MP3 for our phone so that is only, maybe 6 MB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compression captures what is essential about the song, but in less 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Potentially, the more we compress, the worse the song sounds!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ordination attempts to capture what is essential in our ~340 taxa, but in 2 columns.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by taking advantage of duplicate information.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Imagine all the 340 taxa are highly correlated.  We could remove the extra information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those columns and still have all the important information in the spreadsheet with much less space…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0767" y="5824603"/>
            <a:ext cx="828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A more mathematical treatment describing the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compression is here: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http://afodor.github.io/classes/stats2015/Lecture19.pptx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3772308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319414"/>
            <a:ext cx="47756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are following along with our datasets…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be using the data from this paper…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6538"/>
            <a:ext cx="10137562" cy="46201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17935" y="6112505"/>
            <a:ext cx="8920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https://microbiomejournal.biomedcentral.com/articles/10.1186/s40168-017-0338-7</a:t>
            </a:r>
          </a:p>
        </p:txBody>
      </p:sp>
    </p:spTree>
    <p:extLst>
      <p:ext uri="{BB962C8B-B14F-4D97-AF65-F5344CB8AC3E}">
        <p14:creationId xmlns:p14="http://schemas.microsoft.com/office/powerpoint/2010/main" val="3696721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36C260-056C-41EB-B034-31C6678066D2}"/>
              </a:ext>
            </a:extLst>
          </p:cNvPr>
          <p:cNvSpPr txBox="1"/>
          <p:nvPr/>
        </p:nvSpPr>
        <p:spPr>
          <a:xfrm>
            <a:off x="2291080" y="152401"/>
            <a:ext cx="465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Consider a simulated 2D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C5526C-515B-474F-A00C-00861B3A3C24}"/>
              </a:ext>
            </a:extLst>
          </p:cNvPr>
          <p:cNvSpPr/>
          <p:nvPr/>
        </p:nvSpPr>
        <p:spPr>
          <a:xfrm>
            <a:off x="1752600" y="6336268"/>
            <a:ext cx="922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https://github.com/afodor/metagenomicsTools/blob/master/src/classExamples/pcaSim.txt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73A55-00BF-4876-B688-84AABE52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762000"/>
            <a:ext cx="4643006" cy="510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03313-CA00-45AF-979C-333FFED2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1" y="762001"/>
            <a:ext cx="4925691" cy="44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2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E784A-83B4-4017-84B7-C5EE238D1253}"/>
              </a:ext>
            </a:extLst>
          </p:cNvPr>
          <p:cNvSpPr txBox="1"/>
          <p:nvPr/>
        </p:nvSpPr>
        <p:spPr>
          <a:xfrm flipH="1">
            <a:off x="2057400" y="381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rotate these data any way we want to (by any </a:t>
            </a:r>
            <a:r>
              <a:rPr lang="en-US" dirty="0" err="1"/>
              <a:t>orthornomral</a:t>
            </a:r>
            <a:r>
              <a:rPr lang="en-US" dirty="0"/>
              <a:t> basis)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453A3-2085-44A0-879F-C32883989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1"/>
            <a:ext cx="7696200" cy="131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F42CF-BFA6-4924-BD18-062FE741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514601"/>
            <a:ext cx="7543800" cy="3472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DF523-977B-43AA-9CA2-92475A38477A}"/>
              </a:ext>
            </a:extLst>
          </p:cNvPr>
          <p:cNvSpPr txBox="1"/>
          <p:nvPr/>
        </p:nvSpPr>
        <p:spPr>
          <a:xfrm>
            <a:off x="3124200" y="2743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rotation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9445F-4299-442D-B5DA-06F4493D0DEC}"/>
              </a:ext>
            </a:extLst>
          </p:cNvPr>
          <p:cNvSpPr txBox="1"/>
          <p:nvPr/>
        </p:nvSpPr>
        <p:spPr>
          <a:xfrm>
            <a:off x="6858000" y="27548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rotation</a:t>
            </a:r>
          </a:p>
        </p:txBody>
      </p:sp>
    </p:spTree>
    <p:extLst>
      <p:ext uri="{BB962C8B-B14F-4D97-AF65-F5344CB8AC3E}">
        <p14:creationId xmlns:p14="http://schemas.microsoft.com/office/powerpoint/2010/main" val="2193431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3CAA90-6CE3-4256-8F93-1F749BA83BB6}"/>
              </a:ext>
            </a:extLst>
          </p:cNvPr>
          <p:cNvSpPr txBox="1"/>
          <p:nvPr/>
        </p:nvSpPr>
        <p:spPr>
          <a:xfrm>
            <a:off x="1676400" y="3947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PCA rotation is the rotation that guarantees that PCA1 will capture the most possible variance of the data in one dimension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84AA0-F53C-4364-BF65-14B567CA6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540" y="838201"/>
            <a:ext cx="5534460" cy="5018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8FDBF-657E-4E15-B4A3-1B1EF317D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650240"/>
            <a:ext cx="4590228" cy="4150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46D318-259D-4734-8995-95575078FA27}"/>
              </a:ext>
            </a:extLst>
          </p:cNvPr>
          <p:cNvSpPr txBox="1"/>
          <p:nvPr/>
        </p:nvSpPr>
        <p:spPr>
          <a:xfrm>
            <a:off x="2057400" y="5867400"/>
            <a:ext cx="7907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the option of doing inference (comparing for example red. vs. blue)</a:t>
            </a:r>
          </a:p>
          <a:p>
            <a:r>
              <a:rPr lang="en-US" dirty="0"/>
              <a:t>in one-dimension (with, for example, a simple t-test) even though we started with </a:t>
            </a:r>
          </a:p>
          <a:p>
            <a:r>
              <a:rPr lang="en-US" dirty="0"/>
              <a:t>two correlated variables)</a:t>
            </a:r>
          </a:p>
        </p:txBody>
      </p:sp>
    </p:spTree>
    <p:extLst>
      <p:ext uri="{BB962C8B-B14F-4D97-AF65-F5344CB8AC3E}">
        <p14:creationId xmlns:p14="http://schemas.microsoft.com/office/powerpoint/2010/main" val="1163606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F7EE0A-AE38-405B-A8E5-787658C67513}"/>
              </a:ext>
            </a:extLst>
          </p:cNvPr>
          <p:cNvSpPr txBox="1"/>
          <p:nvPr/>
        </p:nvSpPr>
        <p:spPr>
          <a:xfrm>
            <a:off x="1808480" y="76200"/>
            <a:ext cx="7907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the option of doing inference (comparing for example red. vs. blue)</a:t>
            </a:r>
          </a:p>
          <a:p>
            <a:r>
              <a:rPr lang="en-US" dirty="0"/>
              <a:t>in one-dimension (with, for example, a simple t-test) even though we started with </a:t>
            </a:r>
          </a:p>
          <a:p>
            <a:r>
              <a:rPr lang="en-US" dirty="0"/>
              <a:t>two correlated variables)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88892-7492-416E-890C-F45C07DF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267200"/>
            <a:ext cx="2590800" cy="2202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E9431-E656-4486-91ED-EC3F3154F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66800"/>
            <a:ext cx="7620000" cy="32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72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53CFFA-4F98-4623-8B7A-F8A1B3F0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80C1C-5893-4B4D-AD50-04B48D643ADE}"/>
              </a:ext>
            </a:extLst>
          </p:cNvPr>
          <p:cNvSpPr txBox="1"/>
          <p:nvPr/>
        </p:nvSpPr>
        <p:spPr>
          <a:xfrm>
            <a:off x="605641" y="296883"/>
            <a:ext cx="941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complete script for data ordination from a (in this case) log-normalized data file…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E0071-5993-46D0-82BA-12E144A1C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227" y="1031620"/>
            <a:ext cx="4305461" cy="36963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1D3E89-52F0-4A9A-AFFD-FEC402D18F1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393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6CE36-AE4B-494D-8AA9-BBECC4F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FA5AB0-3E12-4B4B-ABFC-10B3ED508D95}"/>
              </a:ext>
            </a:extLst>
          </p:cNvPr>
          <p:cNvCxnSpPr/>
          <p:nvPr/>
        </p:nvCxnSpPr>
        <p:spPr>
          <a:xfrm flipH="1">
            <a:off x="3053166" y="1301858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FF7A82-3186-4B77-8113-AA3BC9541748}"/>
              </a:ext>
            </a:extLst>
          </p:cNvPr>
          <p:cNvSpPr txBox="1"/>
          <p:nvPr/>
        </p:nvSpPr>
        <p:spPr>
          <a:xfrm>
            <a:off x="4821383" y="997527"/>
            <a:ext cx="716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library that will run our ordination.  Uncomment this the first time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run your program to download and install the program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60F8E-A4A5-4D06-88F2-572E1FAAABE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128492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03C80-8DD9-43FB-ACF1-57338C26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FD45F8-6E22-4129-B350-641A28741897}"/>
              </a:ext>
            </a:extLst>
          </p:cNvPr>
          <p:cNvCxnSpPr/>
          <p:nvPr/>
        </p:nvCxnSpPr>
        <p:spPr>
          <a:xfrm flipH="1">
            <a:off x="2055639" y="1598740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65CB7F-CDF0-4134-917A-0401CC9B9895}"/>
              </a:ext>
            </a:extLst>
          </p:cNvPr>
          <p:cNvSpPr txBox="1"/>
          <p:nvPr/>
        </p:nvSpPr>
        <p:spPr>
          <a:xfrm>
            <a:off x="3835728" y="1438697"/>
            <a:ext cx="693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line tells R to load the “vegan” library into memory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76EFD-5F46-43F5-A255-A1E541B8DBCB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557235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B448D-7722-4E28-8DCF-D3277ABF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350508"/>
            <a:ext cx="11849100" cy="3895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549D9-1E12-4920-96C0-D53BF6450422}"/>
              </a:ext>
            </a:extLst>
          </p:cNvPr>
          <p:cNvSpPr txBox="1"/>
          <p:nvPr/>
        </p:nvSpPr>
        <p:spPr>
          <a:xfrm>
            <a:off x="819397" y="296884"/>
            <a:ext cx="818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vegan package has many useful tools for dealing with ecology count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(like sequencing data from metagenomics)</a:t>
            </a:r>
          </a:p>
        </p:txBody>
      </p:sp>
    </p:spTree>
    <p:extLst>
      <p:ext uri="{BB962C8B-B14F-4D97-AF65-F5344CB8AC3E}">
        <p14:creationId xmlns:p14="http://schemas.microsoft.com/office/powerpoint/2010/main" val="49429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D59CAB-276D-409E-BB50-FDB887811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FD395-1EAD-4795-9590-6C004FC24674}"/>
              </a:ext>
            </a:extLst>
          </p:cNvPr>
          <p:cNvCxnSpPr/>
          <p:nvPr/>
        </p:nvCxnSpPr>
        <p:spPr>
          <a:xfrm flipH="1">
            <a:off x="1769432" y="2161309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A6795E-8A45-4F2E-9302-9CC926202F20}"/>
              </a:ext>
            </a:extLst>
          </p:cNvPr>
          <p:cNvSpPr txBox="1"/>
          <p:nvPr/>
        </p:nvSpPr>
        <p:spPr>
          <a:xfrm>
            <a:off x="2885707" y="1983179"/>
            <a:ext cx="946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before we start R in a clean state (we would not do this if this were part of a larger suite)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86D873-1E92-42AC-A39D-E360DBCD4F50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86287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359179-6390-42F6-B604-C1DFAA40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812401-D4CC-46B2-B33C-B34464E6DD14}"/>
              </a:ext>
            </a:extLst>
          </p:cNvPr>
          <p:cNvCxnSpPr/>
          <p:nvPr/>
        </p:nvCxnSpPr>
        <p:spPr>
          <a:xfrm flipH="1">
            <a:off x="7315209" y="27075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FF7E8E-410A-4E3B-8AE3-7054F0519264}"/>
              </a:ext>
            </a:extLst>
          </p:cNvPr>
          <p:cNvSpPr txBox="1"/>
          <p:nvPr/>
        </p:nvSpPr>
        <p:spPr>
          <a:xfrm>
            <a:off x="7515885" y="2398816"/>
            <a:ext cx="4121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tell R where we have the data 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(this can alternatively be a URL)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64CA9-E07D-4E92-AC55-96A1BC744B63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35562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142" y="306888"/>
            <a:ext cx="932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Tables and r-scripts were nicely organized by Kathryn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(now of the CDC in Atlanta)</a:t>
            </a:r>
          </a:p>
        </p:txBody>
      </p:sp>
      <p:sp>
        <p:nvSpPr>
          <p:cNvPr id="6" name="Rectangle 5"/>
          <p:cNvSpPr/>
          <p:nvPr/>
        </p:nvSpPr>
        <p:spPr>
          <a:xfrm>
            <a:off x="7475050" y="6263107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https://github.com/kwinglee/UrbanRuralChina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4" y="1320892"/>
            <a:ext cx="11264123" cy="2523269"/>
          </a:xfrm>
          <a:prstGeom prst="rect">
            <a:avLst/>
          </a:prstGeom>
        </p:spPr>
      </p:pic>
      <p:pic>
        <p:nvPicPr>
          <p:cNvPr id="1026" name="Picture 2" descr="Winglee, Kathry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42" y="4543512"/>
            <a:ext cx="20955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320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28744-06F7-44B2-A32A-49C718B4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1DBED8-1622-4088-87A7-1BADADFA2DDE}"/>
              </a:ext>
            </a:extLst>
          </p:cNvPr>
          <p:cNvCxnSpPr/>
          <p:nvPr/>
        </p:nvCxnSpPr>
        <p:spPr>
          <a:xfrm flipH="1">
            <a:off x="7315209" y="3291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8C4E0D-48D8-4C40-9F7D-9A6EC61F7471}"/>
              </a:ext>
            </a:extLst>
          </p:cNvPr>
          <p:cNvSpPr txBox="1"/>
          <p:nvPr/>
        </p:nvSpPr>
        <p:spPr>
          <a:xfrm>
            <a:off x="7711161" y="2995716"/>
            <a:ext cx="363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As before we read our data into 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E2DB94-17BB-4921-94DA-990E9D760A0D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133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D0DCA-330B-4282-80A7-410E7847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64632"/>
            <a:ext cx="7879957" cy="2384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84F2D-EA23-4196-8229-F345E69C8C96}"/>
              </a:ext>
            </a:extLst>
          </p:cNvPr>
          <p:cNvSpPr txBox="1"/>
          <p:nvPr/>
        </p:nvSpPr>
        <p:spPr>
          <a:xfrm>
            <a:off x="495300" y="342900"/>
            <a:ext cx="986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this point in our program, our spreadsheet has 160 samples (rows) and &gt; 340 taxa (columns)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92623-1B12-4036-8167-5354E774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3249057"/>
            <a:ext cx="8156575" cy="3501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7F2A5-D090-4460-8DC1-B7BAA1DAD09C}"/>
              </a:ext>
            </a:extLst>
          </p:cNvPr>
          <p:cNvSpPr txBox="1"/>
          <p:nvPr/>
        </p:nvSpPr>
        <p:spPr>
          <a:xfrm>
            <a:off x="6553200" y="2832100"/>
            <a:ext cx="118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 </a:t>
            </a:r>
            <a:r>
              <a:rPr lang="en-US" dirty="0" err="1"/>
              <a:t>myT</a:t>
            </a:r>
            <a:r>
              <a:rPr lang="en-US" dirty="0"/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1AB7A-5B4B-4CEB-A56B-A409B9869862}"/>
              </a:ext>
            </a:extLst>
          </p:cNvPr>
          <p:cNvSpPr txBox="1"/>
          <p:nvPr/>
        </p:nvSpPr>
        <p:spPr>
          <a:xfrm>
            <a:off x="609600" y="3797300"/>
            <a:ext cx="24416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both the forward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backwards reads;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want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out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forward reads</a:t>
            </a:r>
          </a:p>
        </p:txBody>
      </p:sp>
    </p:spTree>
    <p:extLst>
      <p:ext uri="{BB962C8B-B14F-4D97-AF65-F5344CB8AC3E}">
        <p14:creationId xmlns:p14="http://schemas.microsoft.com/office/powerpoint/2010/main" val="1151734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EA5C2F-A4BA-4ABD-A563-9523AA6D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48FD9E-35DC-49F0-B795-626E697E1C77}"/>
              </a:ext>
            </a:extLst>
          </p:cNvPr>
          <p:cNvCxnSpPr/>
          <p:nvPr/>
        </p:nvCxnSpPr>
        <p:spPr>
          <a:xfrm flipH="1">
            <a:off x="3632209" y="38759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BF99AE-1018-4B89-920B-061CFAC5A24B}"/>
              </a:ext>
            </a:extLst>
          </p:cNvPr>
          <p:cNvSpPr txBox="1"/>
          <p:nvPr/>
        </p:nvSpPr>
        <p:spPr>
          <a:xfrm>
            <a:off x="4386464" y="3592616"/>
            <a:ext cx="59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only keep the rows where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==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64624F-6EF3-42DE-BC9F-CC336FA04028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543057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CF671-F1F4-4952-A73C-C5EDAEDE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993775"/>
            <a:ext cx="7496175" cy="2657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DECB1D-8F9B-4E76-A10C-DD4F3182F261}"/>
              </a:ext>
            </a:extLst>
          </p:cNvPr>
          <p:cNvSpPr txBox="1"/>
          <p:nvPr/>
        </p:nvSpPr>
        <p:spPr>
          <a:xfrm>
            <a:off x="1079500" y="165100"/>
            <a:ext cx="739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we filter, only the rows for which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was 1 are left…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F07D0-9033-4BBC-8A31-9E3DC4807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16" y="3281752"/>
            <a:ext cx="5613184" cy="3445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DDFB0-1FCF-4434-8B66-3CEC74E99ACD}"/>
              </a:ext>
            </a:extLst>
          </p:cNvPr>
          <p:cNvSpPr txBox="1"/>
          <p:nvPr/>
        </p:nvSpPr>
        <p:spPr>
          <a:xfrm>
            <a:off x="6845300" y="2870200"/>
            <a:ext cx="108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</a:t>
            </a:r>
            <a:r>
              <a:rPr lang="en-US" dirty="0" err="1"/>
              <a:t>myT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2763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F1BF32-FA63-4511-91CC-634E8542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2028825"/>
            <a:ext cx="9071347" cy="1400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1074E-73C4-4BFB-BE42-2C30C5D03B0C}"/>
              </a:ext>
            </a:extLst>
          </p:cNvPr>
          <p:cNvSpPr txBox="1"/>
          <p:nvPr/>
        </p:nvSpPr>
        <p:spPr>
          <a:xfrm>
            <a:off x="800100" y="431800"/>
            <a:ext cx="846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quickly subset data tables is one of the most powerful features of R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299B9D-4C4C-49DB-878C-8AFFB38D2EFC}"/>
              </a:ext>
            </a:extLst>
          </p:cNvPr>
          <p:cNvCxnSpPr/>
          <p:nvPr/>
        </p:nvCxnSpPr>
        <p:spPr>
          <a:xfrm flipH="1" flipV="1">
            <a:off x="7785100" y="2400300"/>
            <a:ext cx="723900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55959E-6483-4E4E-905C-6B70BDDEC8A0}"/>
              </a:ext>
            </a:extLst>
          </p:cNvPr>
          <p:cNvSpPr txBox="1"/>
          <p:nvPr/>
        </p:nvSpPr>
        <p:spPr>
          <a:xfrm>
            <a:off x="8216900" y="3225800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columns 10-13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one subject at one timepoint</a:t>
            </a:r>
          </a:p>
        </p:txBody>
      </p:sp>
    </p:spTree>
    <p:extLst>
      <p:ext uri="{BB962C8B-B14F-4D97-AF65-F5344CB8AC3E}">
        <p14:creationId xmlns:p14="http://schemas.microsoft.com/office/powerpoint/2010/main" val="3582912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14F5AD-9586-41DC-AB69-59A1F478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ABD150-415F-42AE-B5E0-981074089EA4}"/>
              </a:ext>
            </a:extLst>
          </p:cNvPr>
          <p:cNvCxnSpPr/>
          <p:nvPr/>
        </p:nvCxnSpPr>
        <p:spPr>
          <a:xfrm flipH="1">
            <a:off x="3124209" y="4434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FECD9C-8412-4AD2-8E34-E5B95D3191B6}"/>
              </a:ext>
            </a:extLst>
          </p:cNvPr>
          <p:cNvSpPr txBox="1"/>
          <p:nvPr/>
        </p:nvSpPr>
        <p:spPr>
          <a:xfrm>
            <a:off x="3240241" y="4011716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separate the data we want to ordinate from the first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4 columns of metadata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D2280-75CA-4539-9988-A67404BF7E5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1359000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4802DA-2BAF-4A6E-A3C6-AA7E6014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1068387"/>
            <a:ext cx="8724900" cy="45434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00CD63-D0D3-4D90-BF07-D32C609F3143}"/>
              </a:ext>
            </a:extLst>
          </p:cNvPr>
          <p:cNvCxnSpPr/>
          <p:nvPr/>
        </p:nvCxnSpPr>
        <p:spPr>
          <a:xfrm flipV="1">
            <a:off x="1463965" y="3086100"/>
            <a:ext cx="898235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B8BE9-6412-4286-A6AD-23F68D96941A}"/>
              </a:ext>
            </a:extLst>
          </p:cNvPr>
          <p:cNvSpPr txBox="1"/>
          <p:nvPr/>
        </p:nvSpPr>
        <p:spPr>
          <a:xfrm>
            <a:off x="292100" y="3962400"/>
            <a:ext cx="158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 first 4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599067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60B08-6554-437A-BF83-AF1A17D48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3EE9A6-ACC5-4D74-961E-87C855193CA0}"/>
              </a:ext>
            </a:extLst>
          </p:cNvPr>
          <p:cNvCxnSpPr/>
          <p:nvPr/>
        </p:nvCxnSpPr>
        <p:spPr>
          <a:xfrm flipH="1">
            <a:off x="4699009" y="49808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9EC624-98F9-4414-A73B-C9F3CDC19514}"/>
              </a:ext>
            </a:extLst>
          </p:cNvPr>
          <p:cNvSpPr txBox="1"/>
          <p:nvPr/>
        </p:nvSpPr>
        <p:spPr>
          <a:xfrm>
            <a:off x="5668743" y="4735616"/>
            <a:ext cx="471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do the ordination/data compression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9E6710-DAB5-4486-8A33-254232C4519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742461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507BE8-A6C9-4FC8-B4ED-32E1ABA2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AFE44-E888-4713-B0B9-3A42F74C70CE}"/>
              </a:ext>
            </a:extLst>
          </p:cNvPr>
          <p:cNvSpPr txBox="1"/>
          <p:nvPr/>
        </p:nvSpPr>
        <p:spPr>
          <a:xfrm>
            <a:off x="8931924" y="479911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plot the 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0B557-64B3-453C-B834-99B97318C5E9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85BA4B-2271-49FF-8B78-F8D1C4B7DB98}"/>
              </a:ext>
            </a:extLst>
          </p:cNvPr>
          <p:cNvCxnSpPr/>
          <p:nvPr/>
        </p:nvCxnSpPr>
        <p:spPr>
          <a:xfrm flipH="1">
            <a:off x="8877300" y="5181600"/>
            <a:ext cx="393700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8DF19-1E57-4907-803E-A6149682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487" y="734787"/>
            <a:ext cx="3630613" cy="31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95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2767F2-DBA6-40C9-B330-65516DD08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87" y="680797"/>
            <a:ext cx="6323013" cy="5496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CF232-3EE6-402E-A07D-5B8BDB225127}"/>
              </a:ext>
            </a:extLst>
          </p:cNvPr>
          <p:cNvSpPr txBox="1"/>
          <p:nvPr/>
        </p:nvSpPr>
        <p:spPr>
          <a:xfrm>
            <a:off x="2541587" y="28709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graph is not quite publication ready….</a:t>
            </a:r>
          </a:p>
        </p:txBody>
      </p:sp>
    </p:spTree>
    <p:extLst>
      <p:ext uri="{BB962C8B-B14F-4D97-AF65-F5344CB8AC3E}">
        <p14:creationId xmlns:p14="http://schemas.microsoft.com/office/powerpoint/2010/main" val="3065881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DBC4F3-645E-83DB-B9A5-8E636A58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112" y="617502"/>
            <a:ext cx="12192000" cy="6240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127E04-02F5-9F22-8922-2FB739BC8F98}"/>
              </a:ext>
            </a:extLst>
          </p:cNvPr>
          <p:cNvSpPr txBox="1"/>
          <p:nvPr/>
        </p:nvSpPr>
        <p:spPr>
          <a:xfrm>
            <a:off x="620785" y="243281"/>
            <a:ext cx="8682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are going to see how to recreate the visualizations in the first figure of this paper</a:t>
            </a:r>
          </a:p>
        </p:txBody>
      </p:sp>
    </p:spTree>
    <p:extLst>
      <p:ext uri="{BB962C8B-B14F-4D97-AF65-F5344CB8AC3E}">
        <p14:creationId xmlns:p14="http://schemas.microsoft.com/office/powerpoint/2010/main" val="4036517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4AA094-6C3B-41F2-845E-744A36E23C8B}"/>
              </a:ext>
            </a:extLst>
          </p:cNvPr>
          <p:cNvSpPr txBox="1"/>
          <p:nvPr/>
        </p:nvSpPr>
        <p:spPr>
          <a:xfrm>
            <a:off x="647700" y="6121400"/>
            <a:ext cx="9657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pass options to our plot function to make the graph a little easier to see and a legend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searches help us find these commands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6907FB-F677-4646-8940-4D3D68F4D4AA}"/>
              </a:ext>
            </a:extLst>
          </p:cNvPr>
          <p:cNvSpPr/>
          <p:nvPr/>
        </p:nvSpPr>
        <p:spPr>
          <a:xfrm>
            <a:off x="228600" y="-38099"/>
            <a:ext cx="42799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plot(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[,1], 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[,2],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myT$ruralUrban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== "rural", "red", "blue"),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1",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2", main="Rural urban MDS",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legend( 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topleft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", legend=c("urban", "rural"), col=c("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red","blue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"),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=19,cex=1.3 )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564C9-2144-4B45-B03B-A73663D3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90269"/>
            <a:ext cx="6076052" cy="60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61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01A13-DF9B-47CB-84F3-8CB83527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4" y="1092199"/>
            <a:ext cx="7140575" cy="4413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BEE82A-79AE-4B51-BBCE-202E3774AB74}"/>
              </a:ext>
            </a:extLst>
          </p:cNvPr>
          <p:cNvSpPr/>
          <p:nvPr/>
        </p:nvSpPr>
        <p:spPr>
          <a:xfrm>
            <a:off x="4974471" y="5974834"/>
            <a:ext cx="569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https://www.statmethods.net/advgraphs/parameters.html</a:t>
            </a:r>
          </a:p>
        </p:txBody>
      </p:sp>
    </p:spTree>
    <p:extLst>
      <p:ext uri="{BB962C8B-B14F-4D97-AF65-F5344CB8AC3E}">
        <p14:creationId xmlns:p14="http://schemas.microsoft.com/office/powerpoint/2010/main" val="1538190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D8C84-08E9-4012-975E-0AF47853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705405"/>
            <a:ext cx="8600589" cy="5504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7DC2A-62ED-4BC1-86FC-1BB4837F01DA}"/>
              </a:ext>
            </a:extLst>
          </p:cNvPr>
          <p:cNvSpPr txBox="1"/>
          <p:nvPr/>
        </p:nvSpPr>
        <p:spPr>
          <a:xfrm>
            <a:off x="584200" y="2413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our script so far…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E9D00-1C46-48CF-90D3-4979B6D2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181" y="285187"/>
            <a:ext cx="4222685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2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711" y="104173"/>
            <a:ext cx="958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make one more refinement.  How much duplicate information was there in the taxa?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is, how much were the taxa correlated?  How good was our compression?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85" y="1334358"/>
            <a:ext cx="9476423" cy="4285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119" y="792867"/>
            <a:ext cx="749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the “summary” command and R will yield this information…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4545028" y="6369479"/>
            <a:ext cx="699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more details at http://afodor.github.io/classes/stats2015/Lecture19.pptx</a:t>
            </a:r>
          </a:p>
        </p:txBody>
      </p:sp>
    </p:spTree>
    <p:extLst>
      <p:ext uri="{BB962C8B-B14F-4D97-AF65-F5344CB8AC3E}">
        <p14:creationId xmlns:p14="http://schemas.microsoft.com/office/powerpoint/2010/main" val="2750157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1" y="968025"/>
            <a:ext cx="8121280" cy="50160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246" y="231494"/>
            <a:ext cx="631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(in this case manually) add this to our graph script…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757" y="544009"/>
            <a:ext cx="4092367" cy="408437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713053" y="5532699"/>
            <a:ext cx="347241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375230" y="5532699"/>
            <a:ext cx="283580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811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F7148F-F96C-B858-9409-8D43C532B430}"/>
              </a:ext>
            </a:extLst>
          </p:cNvPr>
          <p:cNvSpPr txBox="1"/>
          <p:nvPr/>
        </p:nvSpPr>
        <p:spPr>
          <a:xfrm>
            <a:off x="813732" y="276837"/>
            <a:ext cx="840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more elegantly and without hard-coding the numbers in the axes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(and draw confidence intervals)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8ED64-E55F-CFB4-7197-3B40C5E17B6A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754D58-2A29-86FD-2B3A-26E85208C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79" y="999382"/>
            <a:ext cx="11480151" cy="51665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41A0C0-B681-E34D-B082-5CC0EF1D4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046" y="600002"/>
            <a:ext cx="3702384" cy="367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996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4" y="485079"/>
            <a:ext cx="10011807" cy="6199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332" y="115747"/>
            <a:ext cx="997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And, finally, we might want to write one file with the metadata, taxa information and MDS axes…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72537" y="560793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986041" y="5835567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902845" y="645481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214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0025" y="682906"/>
            <a:ext cx="893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now ready to be inputted into any application (or read in by the next R script….)</a:t>
            </a:r>
          </a:p>
        </p:txBody>
      </p:sp>
    </p:spTree>
    <p:extLst>
      <p:ext uri="{BB962C8B-B14F-4D97-AF65-F5344CB8AC3E}">
        <p14:creationId xmlns:p14="http://schemas.microsoft.com/office/powerpoint/2010/main" val="3174154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93D3E3-69A2-2BCE-780E-81AB3B485A16}"/>
              </a:ext>
            </a:extLst>
          </p:cNvPr>
          <p:cNvSpPr txBox="1"/>
          <p:nvPr/>
        </p:nvSpPr>
        <p:spPr>
          <a:xfrm>
            <a:off x="588092" y="116730"/>
            <a:ext cx="766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 we can do the same thing in a few clicks with our 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plotmicrobiome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 tool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588D4-3A3B-2B1E-D3ED-3EB584C6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2" y="596017"/>
            <a:ext cx="8108010" cy="5991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BF3629-2F41-2644-A250-0CB2558D5CBA}"/>
              </a:ext>
            </a:extLst>
          </p:cNvPr>
          <p:cNvSpPr txBox="1"/>
          <p:nvPr/>
        </p:nvSpPr>
        <p:spPr>
          <a:xfrm>
            <a:off x="7234192" y="660815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permanova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test is 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non-parametric test that checks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distance of the points with a metadata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category against some number of permutations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31CA28-467E-6870-3540-2B7DCEBE4722}"/>
              </a:ext>
            </a:extLst>
          </p:cNvPr>
          <p:cNvCxnSpPr>
            <a:cxnSpLocks/>
          </p:cNvCxnSpPr>
          <p:nvPr/>
        </p:nvCxnSpPr>
        <p:spPr>
          <a:xfrm flipH="1">
            <a:off x="6699903" y="811850"/>
            <a:ext cx="623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030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E3020D-CA9F-A4E1-CA77-B1624103C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31" y="791099"/>
            <a:ext cx="10929917" cy="5517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EC1789-1E75-9038-257C-BE6D115DD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697" y="549479"/>
            <a:ext cx="3942703" cy="40980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5A92CB-B3CE-BFFD-B699-F04A695CD94B}"/>
              </a:ext>
            </a:extLst>
          </p:cNvPr>
          <p:cNvSpPr txBox="1"/>
          <p:nvPr/>
        </p:nvSpPr>
        <p:spPr>
          <a:xfrm>
            <a:off x="1073791" y="251670"/>
            <a:ext cx="625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straight-forward to perform this test from our code window..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6C85EB-7EC7-F5B9-966E-8D16226175E9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215264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304" y="400833"/>
            <a:ext cx="5797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use this spreadsheet as our base input into R…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148224" y="6418255"/>
            <a:ext cx="135364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https://github.com/kwinglee/UrbanRuralChina/blob/master/16SrRNA/inputData/RDP/genus_taxaAsColumnsLogNorm_WithMetadata.txt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6" y="945385"/>
            <a:ext cx="11360458" cy="33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79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392" y="213758"/>
            <a:ext cx="948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ordination on metagenomics data is not without controversy…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10" y="883124"/>
            <a:ext cx="10517255" cy="3629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388" y="4425184"/>
            <a:ext cx="119314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paper argues that different distance metrics make different assumptions about mean-variance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relationships, and hence you can think you are looking at a difference in means between two groups but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really it is a difference in variance…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interesting (and worthy of study) but in practice reviewers are unlikely to give you too much trouble…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authors recommend approaching datasets taxa by taxa (or gene by gene), which is what we will turn to next..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926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231757" y="138316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397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970" y="682906"/>
            <a:ext cx="99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a number of “metadata” columns in our spreadsheet that we might be interested in…..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1372" y="5058137"/>
            <a:ext cx="11072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Before we start to build statistical models, it would be useful to be able to graph out the entire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make visualizations of very complex datasets is one of the great strengths of 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are going to make a multi-page PDF “ball” where each page of the PDF is an MDS axes (or taxa)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graphed out against all of the metadata</a:t>
            </a:r>
          </a:p>
        </p:txBody>
      </p:sp>
    </p:spTree>
    <p:extLst>
      <p:ext uri="{BB962C8B-B14F-4D97-AF65-F5344CB8AC3E}">
        <p14:creationId xmlns:p14="http://schemas.microsoft.com/office/powerpoint/2010/main" val="15175554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12" y="1073311"/>
            <a:ext cx="9750706" cy="3642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5975" y="289368"/>
            <a:ext cx="909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start by defining which columns in our spreadsheet we will want to be on our y axes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736466" y="4485185"/>
            <a:ext cx="1238491" cy="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7671" y="5249119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(Input file for this section can be found at </a:t>
            </a:r>
          </a:p>
        </p:txBody>
      </p:sp>
    </p:spTree>
    <p:extLst>
      <p:ext uri="{BB962C8B-B14F-4D97-AF65-F5344CB8AC3E}">
        <p14:creationId xmlns:p14="http://schemas.microsoft.com/office/powerpoint/2010/main" val="16494840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21" y="1076445"/>
            <a:ext cx="10505827" cy="5453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246" y="324091"/>
            <a:ext cx="1103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350 columns that we are interested in (but as we will see we will filter some of those away)</a:t>
            </a:r>
          </a:p>
        </p:txBody>
      </p:sp>
    </p:spTree>
    <p:extLst>
      <p:ext uri="{BB962C8B-B14F-4D97-AF65-F5344CB8AC3E}">
        <p14:creationId xmlns:p14="http://schemas.microsoft.com/office/powerpoint/2010/main" val="681793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286000" y="130215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57601" y="1088022"/>
            <a:ext cx="515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up a PDF file for writing in our output directory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911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90440" y="182301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83576" y="1655181"/>
            <a:ext cx="436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the </a:t>
            </a:r>
            <a:r>
              <a:rPr lang="en-US" dirty="0" err="1"/>
              <a:t>patientIDs</a:t>
            </a:r>
            <a:r>
              <a:rPr lang="en-US" dirty="0"/>
              <a:t> (will be our x-axis)</a:t>
            </a:r>
          </a:p>
        </p:txBody>
      </p:sp>
    </p:spTree>
    <p:extLst>
      <p:ext uri="{BB962C8B-B14F-4D97-AF65-F5344CB8AC3E}">
        <p14:creationId xmlns:p14="http://schemas.microsoft.com/office/powerpoint/2010/main" val="588053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529068" y="2361236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22204" y="2193405"/>
            <a:ext cx="296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Iterate over our data columns</a:t>
            </a:r>
          </a:p>
        </p:txBody>
      </p:sp>
    </p:spTree>
    <p:extLst>
      <p:ext uri="{BB962C8B-B14F-4D97-AF65-F5344CB8AC3E}">
        <p14:creationId xmlns:p14="http://schemas.microsoft.com/office/powerpoint/2010/main" val="32065963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42954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66351" y="287051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59487" y="2702688"/>
            <a:ext cx="382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out the </a:t>
            </a:r>
            <a:r>
              <a:rPr lang="en-US" dirty="0" err="1"/>
              <a:t>ith</a:t>
            </a:r>
            <a:r>
              <a:rPr lang="en-US" dirty="0"/>
              <a:t> column for our y-axis</a:t>
            </a:r>
          </a:p>
        </p:txBody>
      </p:sp>
    </p:spTree>
    <p:extLst>
      <p:ext uri="{BB962C8B-B14F-4D97-AF65-F5344CB8AC3E}">
        <p14:creationId xmlns:p14="http://schemas.microsoft.com/office/powerpoint/2010/main" val="32761694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467824" y="3408737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43599" y="3229332"/>
            <a:ext cx="39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taxa that are at least 25% non-zero</a:t>
            </a:r>
          </a:p>
        </p:txBody>
      </p:sp>
    </p:spTree>
    <p:extLst>
      <p:ext uri="{BB962C8B-B14F-4D97-AF65-F5344CB8AC3E}">
        <p14:creationId xmlns:p14="http://schemas.microsoft.com/office/powerpoint/2010/main" val="2557411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882" y="444674"/>
            <a:ext cx="10982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 has the following features: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taxa are columns; the rows are samples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metadata (urban vs. rural,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are in the same spreadsheet as the relative 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counts are log-normalized according to the following formula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09" y="1964844"/>
            <a:ext cx="5903739" cy="2676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08099" y="4511562"/>
            <a:ext cx="469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https://www.nature.com/articles/ismej2013106</a:t>
            </a:r>
          </a:p>
        </p:txBody>
      </p:sp>
    </p:spTree>
    <p:extLst>
      <p:ext uri="{BB962C8B-B14F-4D97-AF65-F5344CB8AC3E}">
        <p14:creationId xmlns:p14="http://schemas.microsoft.com/office/powerpoint/2010/main" val="1180504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964327" y="3935381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40102" y="3755976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name of our y-axis</a:t>
            </a:r>
          </a:p>
        </p:txBody>
      </p:sp>
    </p:spTree>
    <p:extLst>
      <p:ext uri="{BB962C8B-B14F-4D97-AF65-F5344CB8AC3E}">
        <p14:creationId xmlns:p14="http://schemas.microsoft.com/office/powerpoint/2010/main" val="18701979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5842" y="472824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the box-plot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760825" y="4317357"/>
            <a:ext cx="1082233" cy="42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8717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77639" y="5573198"/>
            <a:ext cx="363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Important: tell R to close the PDF file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481559" y="5972537"/>
            <a:ext cx="578735" cy="27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3674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52" y="1342663"/>
            <a:ext cx="4736614" cy="46390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7387" y="353028"/>
            <a:ext cx="10533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91 page PDF ball that shows the MDS axes and taxa graphed by patient ID.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see a strong subject-effect.  The tendency of the microbiome to be stable over the two time points.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8" y="1296364"/>
            <a:ext cx="5091475" cy="48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659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1380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752618" y="4762982"/>
            <a:ext cx="983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479665" y="5272269"/>
            <a:ext cx="804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8931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1" y="1041721"/>
            <a:ext cx="5473299" cy="5289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23" y="949124"/>
            <a:ext cx="5796199" cy="55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093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41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938759" y="688694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29069" y="497711"/>
            <a:ext cx="217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4 graphs per page</a:t>
            </a:r>
          </a:p>
        </p:txBody>
      </p:sp>
    </p:spTree>
    <p:extLst>
      <p:ext uri="{BB962C8B-B14F-4D97-AF65-F5344CB8AC3E}">
        <p14:creationId xmlns:p14="http://schemas.microsoft.com/office/powerpoint/2010/main" val="18308809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326739" y="35939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17049" y="3402938"/>
            <a:ext cx="15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subject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450204" y="420351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40514" y="4012536"/>
            <a:ext cx="18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</a:t>
            </a:r>
            <a:r>
              <a:rPr lang="en-US" dirty="0" err="1"/>
              <a:t>timepoint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596817" y="478996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7127" y="4598986"/>
            <a:ext cx="199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rural/urban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253686" y="53764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38209" y="5197012"/>
            <a:ext cx="465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blank plot (to make the 4</a:t>
            </a:r>
            <a:r>
              <a:rPr lang="en-US" baseline="30000" dirty="0"/>
              <a:t>th</a:t>
            </a:r>
            <a:r>
              <a:rPr lang="en-US" dirty="0"/>
              <a:t> plot on each page)</a:t>
            </a:r>
          </a:p>
        </p:txBody>
      </p:sp>
    </p:spTree>
    <p:extLst>
      <p:ext uri="{BB962C8B-B14F-4D97-AF65-F5344CB8AC3E}">
        <p14:creationId xmlns:p14="http://schemas.microsoft.com/office/powerpoint/2010/main" val="16615868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2" y="416688"/>
            <a:ext cx="6165821" cy="6213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2522" y="630820"/>
            <a:ext cx="40362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Visually, we see strong separation by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subject;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Little separation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separation by rural/urban</a:t>
            </a:r>
          </a:p>
        </p:txBody>
      </p:sp>
    </p:spTree>
    <p:extLst>
      <p:ext uri="{BB962C8B-B14F-4D97-AF65-F5344CB8AC3E}">
        <p14:creationId xmlns:p14="http://schemas.microsoft.com/office/powerpoint/2010/main" val="297238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408" y="688932"/>
            <a:ext cx="7246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have your own dataset…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We can work with you to get your data into the same format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(or to modify your R code to work with your table!)</a:t>
            </a:r>
          </a:p>
        </p:txBody>
      </p:sp>
    </p:spTree>
    <p:extLst>
      <p:ext uri="{BB962C8B-B14F-4D97-AF65-F5344CB8AC3E}">
        <p14:creationId xmlns:p14="http://schemas.microsoft.com/office/powerpoint/2010/main" val="1587977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9797" y="144684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in our PDF ball, we have this view for every non-rare taxa in our dataset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93" y="607673"/>
            <a:ext cx="5762439" cy="5685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1171" y="6256117"/>
            <a:ext cx="937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look at the pdf ball here: http://afodor.github.io/classes/ChapelHill2018/pdfBall.pdf</a:t>
            </a:r>
          </a:p>
        </p:txBody>
      </p:sp>
    </p:spTree>
    <p:extLst>
      <p:ext uri="{BB962C8B-B14F-4D97-AF65-F5344CB8AC3E}">
        <p14:creationId xmlns:p14="http://schemas.microsoft.com/office/powerpoint/2010/main" val="2562716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BBD0CE-EA77-6E69-04CE-3E22ECE535D0}"/>
              </a:ext>
            </a:extLst>
          </p:cNvPr>
          <p:cNvSpPr txBox="1"/>
          <p:nvPr/>
        </p:nvSpPr>
        <p:spPr>
          <a:xfrm>
            <a:off x="757106" y="617418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https://afodor.github.io/classes/stats2017/Lecture21.pptx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C9AB4-E5E1-A125-9B9D-D634AB6C679A}"/>
              </a:ext>
            </a:extLst>
          </p:cNvPr>
          <p:cNvSpPr txBox="1"/>
          <p:nvPr/>
        </p:nvSpPr>
        <p:spPr>
          <a:xfrm>
            <a:off x="738231" y="5905849"/>
            <a:ext cx="583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Mathematical treatment of diversity, evenness and richness: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9B0160-449C-F1DB-F7C2-F0099C626777}"/>
              </a:ext>
            </a:extLst>
          </p:cNvPr>
          <p:cNvSpPr txBox="1"/>
          <p:nvPr/>
        </p:nvSpPr>
        <p:spPr>
          <a:xfrm>
            <a:off x="1082180" y="234892"/>
            <a:ext cx="7391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plot microbiome tool can give us commonly used diversity metrics: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FB3447-701A-D45B-C478-D07E24A6E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" y="1240637"/>
            <a:ext cx="10788242" cy="30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674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04E4D-5E3B-5AEB-6C48-869CB4A7F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1" y="516177"/>
            <a:ext cx="11873218" cy="6176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F5E833-E951-4D13-D2AB-7F15D6707AD5}"/>
              </a:ext>
            </a:extLst>
          </p:cNvPr>
          <p:cNvSpPr txBox="1"/>
          <p:nvPr/>
        </p:nvSpPr>
        <p:spPr>
          <a:xfrm>
            <a:off x="1216404" y="75501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Barcode plots are likewise straight-forward to create…</a:t>
            </a:r>
          </a:p>
        </p:txBody>
      </p:sp>
    </p:spTree>
    <p:extLst>
      <p:ext uri="{BB962C8B-B14F-4D97-AF65-F5344CB8AC3E}">
        <p14:creationId xmlns:p14="http://schemas.microsoft.com/office/powerpoint/2010/main" val="41040439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213188" y="1672537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164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821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4653" y="1464197"/>
            <a:ext cx="1614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0921" y="1140105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 to hold our p-values</a:t>
            </a:r>
          </a:p>
        </p:txBody>
      </p:sp>
    </p:spTree>
    <p:extLst>
      <p:ext uri="{BB962C8B-B14F-4D97-AF65-F5344CB8AC3E}">
        <p14:creationId xmlns:p14="http://schemas.microsoft.com/office/powerpoint/2010/main" val="38425044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4762982" y="3507129"/>
            <a:ext cx="619246" cy="32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56522" y="3194613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t-test for our two </a:t>
            </a:r>
            <a:r>
              <a:rPr lang="en-US" dirty="0" err="1"/>
              <a:t>timepoints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620718" y="4658810"/>
            <a:ext cx="752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96225" y="4444679"/>
            <a:ext cx="319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one-way ANOVA for subject id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892" y="4869072"/>
            <a:ext cx="290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t-test for our rural vs. </a:t>
            </a:r>
            <a:r>
              <a:rPr lang="en-US" dirty="0" err="1"/>
              <a:t>urbal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9288684" y="5202820"/>
            <a:ext cx="584521" cy="13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105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39" y="723415"/>
            <a:ext cx="7716340" cy="5936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53" y="4094239"/>
            <a:ext cx="4709453" cy="1688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776" y="98383"/>
            <a:ext cx="115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examining the distribution of p-values, we can get a sense of the strength of associations with our meta-data</a:t>
            </a:r>
          </a:p>
        </p:txBody>
      </p:sp>
    </p:spTree>
    <p:extLst>
      <p:ext uri="{BB962C8B-B14F-4D97-AF65-F5344CB8AC3E}">
        <p14:creationId xmlns:p14="http://schemas.microsoft.com/office/powerpoint/2010/main" val="6316712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32C6CB-61B8-472A-9343-EFB261B780F9}"/>
              </a:ext>
            </a:extLst>
          </p:cNvPr>
          <p:cNvSpPr txBox="1"/>
          <p:nvPr/>
        </p:nvSpPr>
        <p:spPr>
          <a:xfrm>
            <a:off x="680720" y="386080"/>
            <a:ext cx="956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histogram of all p-value is uniform when the null hypothesis is expected to be true!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534B7-7581-48D1-8D7B-7C0830A3C79B}"/>
              </a:ext>
            </a:extLst>
          </p:cNvPr>
          <p:cNvSpPr txBox="1"/>
          <p:nvPr/>
        </p:nvSpPr>
        <p:spPr>
          <a:xfrm>
            <a:off x="908424" y="5797176"/>
            <a:ext cx="90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use simple thresholds of p &lt;0.05 for cases where you have evaluate multiple hypotheses!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1F7-4486-4574-8F2B-0E279CDB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0" y="987169"/>
            <a:ext cx="4550163" cy="4578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4EBD35-6CFA-4C35-9B98-E388DA7FA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159" y="1893436"/>
            <a:ext cx="4007936" cy="17997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1093CF-8789-49BE-9695-4669EE882D5D}"/>
              </a:ext>
            </a:extLst>
          </p:cNvPr>
          <p:cNvCxnSpPr/>
          <p:nvPr/>
        </p:nvCxnSpPr>
        <p:spPr>
          <a:xfrm flipH="1">
            <a:off x="7671460" y="1377538"/>
            <a:ext cx="546265" cy="73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107651-C390-4F17-A86C-5AC6B217EE07}"/>
              </a:ext>
            </a:extLst>
          </p:cNvPr>
          <p:cNvSpPr txBox="1"/>
          <p:nvPr/>
        </p:nvSpPr>
        <p:spPr>
          <a:xfrm>
            <a:off x="7253753" y="77816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an experiment where the null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is always true…</a:t>
            </a:r>
          </a:p>
        </p:txBody>
      </p:sp>
    </p:spTree>
    <p:extLst>
      <p:ext uri="{BB962C8B-B14F-4D97-AF65-F5344CB8AC3E}">
        <p14:creationId xmlns:p14="http://schemas.microsoft.com/office/powerpoint/2010/main" val="35027725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1" y="533400"/>
            <a:ext cx="57024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alternative:</a:t>
            </a:r>
          </a:p>
          <a:p>
            <a:endParaRPr lang="en-US" dirty="0"/>
          </a:p>
          <a:p>
            <a:r>
              <a:rPr lang="en-US" dirty="0"/>
              <a:t>	Use as a p-value threshold </a:t>
            </a:r>
            <a:r>
              <a:rPr lang="en-US" dirty="0" err="1"/>
              <a:t>Bonferroni</a:t>
            </a:r>
            <a:r>
              <a:rPr lang="en-US" dirty="0"/>
              <a:t> correction.</a:t>
            </a:r>
          </a:p>
          <a:p>
            <a:endParaRPr lang="en-US" dirty="0"/>
          </a:p>
          <a:p>
            <a:r>
              <a:rPr lang="en-US" dirty="0"/>
              <a:t>	The desired threshold / number of tests.</a:t>
            </a:r>
          </a:p>
          <a:p>
            <a:endParaRPr lang="en-US" dirty="0"/>
          </a:p>
          <a:p>
            <a:r>
              <a:rPr lang="en-US" dirty="0"/>
              <a:t>	In this case  0.05 / 20000  =  2.5e-06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1" y="2971801"/>
            <a:ext cx="28098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1" y="5334000"/>
            <a:ext cx="57435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0" y="4038600"/>
            <a:ext cx="39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of our p-</a:t>
            </a:r>
            <a:r>
              <a:rPr lang="en-US" dirty="0" err="1"/>
              <a:t>vals</a:t>
            </a:r>
            <a:r>
              <a:rPr lang="en-US" dirty="0"/>
              <a:t> reach this threshold..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00" y="6248400"/>
            <a:ext cx="575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threshold, there is a 5% chance of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false positives </a:t>
            </a:r>
          </a:p>
        </p:txBody>
      </p:sp>
    </p:spTree>
    <p:extLst>
      <p:ext uri="{BB962C8B-B14F-4D97-AF65-F5344CB8AC3E}">
        <p14:creationId xmlns:p14="http://schemas.microsoft.com/office/powerpoint/2010/main" val="3667147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52486" y="83337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164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8800" y="228601"/>
            <a:ext cx="8715014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Bonferroni</a:t>
            </a:r>
            <a:r>
              <a:rPr lang="en-US" dirty="0"/>
              <a:t> correction is sometimes considered </a:t>
            </a:r>
            <a:r>
              <a:rPr lang="en-US" dirty="0">
                <a:solidFill>
                  <a:srgbClr val="FF0000"/>
                </a:solidFill>
              </a:rPr>
              <a:t>too conservative </a:t>
            </a:r>
            <a:r>
              <a:rPr lang="en-US" dirty="0"/>
              <a:t>for genomics experiments.</a:t>
            </a:r>
          </a:p>
          <a:p>
            <a:endParaRPr lang="en-US" dirty="0"/>
          </a:p>
          <a:p>
            <a:r>
              <a:rPr lang="en-US" dirty="0"/>
              <a:t>At small sample sizes, you might have few genes with p-values smaller than the </a:t>
            </a:r>
          </a:p>
          <a:p>
            <a:r>
              <a:rPr lang="en-US" dirty="0" err="1"/>
              <a:t>Bonferroni</a:t>
            </a:r>
            <a:r>
              <a:rPr lang="en-US" dirty="0"/>
              <a:t> thresholds.</a:t>
            </a:r>
          </a:p>
          <a:p>
            <a:endParaRPr lang="en-US" dirty="0"/>
          </a:p>
          <a:p>
            <a:r>
              <a:rPr lang="en-US" dirty="0"/>
              <a:t>A less conservative alternative, false discovery rate.</a:t>
            </a:r>
          </a:p>
          <a:p>
            <a:endParaRPr lang="en-US" dirty="0"/>
          </a:p>
          <a:p>
            <a:r>
              <a:rPr lang="en-US" dirty="0"/>
              <a:t>At a 5% false discovery rate, we expect 5% of our hits to be false positives.</a:t>
            </a:r>
          </a:p>
          <a:p>
            <a:endParaRPr lang="en-US" dirty="0"/>
          </a:p>
          <a:p>
            <a:r>
              <a:rPr lang="en-US" dirty="0"/>
              <a:t>This is less conservative than </a:t>
            </a:r>
            <a:r>
              <a:rPr lang="en-US" dirty="0" err="1"/>
              <a:t>Bonferroni</a:t>
            </a:r>
            <a:r>
              <a:rPr lang="en-US" dirty="0"/>
              <a:t> correction, where there is a 5% chance</a:t>
            </a:r>
          </a:p>
          <a:p>
            <a:r>
              <a:rPr lang="en-US" dirty="0"/>
              <a:t>that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of our hits are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19838212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904999" y="228600"/>
            <a:ext cx="76962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straight-forward approach to finding genes at a given false-discovery rate</a:t>
            </a:r>
          </a:p>
          <a:p>
            <a:endParaRPr lang="en-US" dirty="0"/>
          </a:p>
          <a:p>
            <a:r>
              <a:rPr lang="en-US" dirty="0" err="1"/>
              <a:t>Benjamini</a:t>
            </a:r>
            <a:r>
              <a:rPr lang="en-US" dirty="0"/>
              <a:t> and Hochberg FDR</a:t>
            </a:r>
          </a:p>
          <a:p>
            <a:endParaRPr lang="en-US" dirty="0"/>
          </a:p>
          <a:p>
            <a:r>
              <a:rPr lang="en-US" dirty="0"/>
              <a:t>	1.  Rank all the p-values (smallest first).  The rank of each value = K</a:t>
            </a:r>
          </a:p>
          <a:p>
            <a:endParaRPr lang="en-US" dirty="0"/>
          </a:p>
          <a:p>
            <a:r>
              <a:rPr lang="en-US" dirty="0"/>
              <a:t>	2.  Calculate N * p / k </a:t>
            </a:r>
          </a:p>
          <a:p>
            <a:r>
              <a:rPr lang="en-US" dirty="0"/>
              <a:t>		where N = the # of hypotheses that you are testing</a:t>
            </a:r>
          </a:p>
          <a:p>
            <a:r>
              <a:rPr lang="en-US" dirty="0"/>
              <a:t>		             p = the “raw” (uncorrected) p-value.</a:t>
            </a:r>
          </a:p>
          <a:p>
            <a:endParaRPr lang="en-US" dirty="0"/>
          </a:p>
          <a:p>
            <a:r>
              <a:rPr lang="en-US" dirty="0"/>
              <a:t>	3.  Start at the top of the list.  Go down to N * p / k &gt; threshold </a:t>
            </a:r>
          </a:p>
          <a:p>
            <a:r>
              <a:rPr lang="en-US" dirty="0"/>
              <a:t>		(e.g. 0.10 for 10% FDR).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114801"/>
            <a:ext cx="54483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3352800"/>
            <a:ext cx="218946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1" y="5562601"/>
            <a:ext cx="5236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* p = # of expected false positives at a given p-value</a:t>
            </a:r>
          </a:p>
          <a:p>
            <a:r>
              <a:rPr lang="en-US" dirty="0"/>
              <a:t> k = # of genes actually observed at that p-value</a:t>
            </a:r>
          </a:p>
        </p:txBody>
      </p:sp>
    </p:spTree>
    <p:extLst>
      <p:ext uri="{BB962C8B-B14F-4D97-AF65-F5344CB8AC3E}">
        <p14:creationId xmlns:p14="http://schemas.microsoft.com/office/powerpoint/2010/main" val="17184867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1" y="533401"/>
            <a:ext cx="74496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for the first hit (smallest p-value), </a:t>
            </a:r>
          </a:p>
          <a:p>
            <a:r>
              <a:rPr lang="en-US" dirty="0" err="1"/>
              <a:t>Bonferroni</a:t>
            </a:r>
            <a:r>
              <a:rPr lang="en-US" dirty="0"/>
              <a:t> correction is the same as BH FDR.</a:t>
            </a:r>
          </a:p>
          <a:p>
            <a:endParaRPr lang="en-US" dirty="0"/>
          </a:p>
          <a:p>
            <a:r>
              <a:rPr lang="en-US" dirty="0"/>
              <a:t>(Since if k=1,</a:t>
            </a:r>
          </a:p>
          <a:p>
            <a:endParaRPr lang="en-US" dirty="0"/>
          </a:p>
          <a:p>
            <a:r>
              <a:rPr lang="en-US" dirty="0"/>
              <a:t>	N * p / K = N * p</a:t>
            </a:r>
          </a:p>
          <a:p>
            <a:endParaRPr lang="en-US" dirty="0"/>
          </a:p>
          <a:p>
            <a:r>
              <a:rPr lang="en-US" dirty="0"/>
              <a:t>which is the same as multiplying the p-value by the number of hypotheses to </a:t>
            </a:r>
          </a:p>
          <a:p>
            <a:r>
              <a:rPr lang="en-US" dirty="0"/>
              <a:t>do the correction)</a:t>
            </a:r>
          </a:p>
        </p:txBody>
      </p:sp>
    </p:spTree>
    <p:extLst>
      <p:ext uri="{BB962C8B-B14F-4D97-AF65-F5344CB8AC3E}">
        <p14:creationId xmlns:p14="http://schemas.microsoft.com/office/powerpoint/2010/main" val="9108427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1" y="1219201"/>
            <a:ext cx="8639175" cy="443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602" y="152400"/>
            <a:ext cx="698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are example results from </a:t>
            </a:r>
            <a:r>
              <a:rPr lang="en-US" dirty="0" err="1"/>
              <a:t>DeSeq</a:t>
            </a:r>
            <a:r>
              <a:rPr lang="en-US" dirty="0"/>
              <a:t> (a popular RNA-</a:t>
            </a:r>
            <a:r>
              <a:rPr lang="en-US" dirty="0" err="1"/>
              <a:t>seq</a:t>
            </a:r>
            <a:r>
              <a:rPr lang="en-US" dirty="0"/>
              <a:t> analysis tool)…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7848600" y="9906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29401" y="609600"/>
            <a:ext cx="142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p-values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9563100" y="952500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7780" y="304801"/>
            <a:ext cx="1471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FDR adjusted </a:t>
            </a:r>
          </a:p>
          <a:p>
            <a:r>
              <a:rPr lang="en-US" dirty="0"/>
              <a:t>p-values..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B0895-F6E4-4AF7-99C0-E64C002B170B}"/>
              </a:ext>
            </a:extLst>
          </p:cNvPr>
          <p:cNvSpPr txBox="1"/>
          <p:nvPr/>
        </p:nvSpPr>
        <p:spPr>
          <a:xfrm>
            <a:off x="681318" y="5910729"/>
            <a:ext cx="865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access BH FDR correction from r with </a:t>
            </a:r>
            <a:r>
              <a:rPr lang="en-US" dirty="0" err="1"/>
              <a:t>p.adjust</a:t>
            </a:r>
            <a:r>
              <a:rPr lang="en-US" dirty="0"/>
              <a:t>( </a:t>
            </a:r>
            <a:r>
              <a:rPr lang="en-US" dirty="0" err="1"/>
              <a:t>uncorrectedPValues</a:t>
            </a:r>
            <a:r>
              <a:rPr lang="en-US" dirty="0"/>
              <a:t>, method=“BH”)</a:t>
            </a:r>
          </a:p>
        </p:txBody>
      </p:sp>
    </p:spTree>
    <p:extLst>
      <p:ext uri="{BB962C8B-B14F-4D97-AF65-F5344CB8AC3E}">
        <p14:creationId xmlns:p14="http://schemas.microsoft.com/office/powerpoint/2010/main" val="34835837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7897" y="656085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7" y="403262"/>
            <a:ext cx="8838806" cy="6162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643591" y="141849"/>
            <a:ext cx="1056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our script, we can write out the adjusted and un-adjusted p-values for other applications to use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059508" y="274906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8787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54" y="1493609"/>
            <a:ext cx="11947646" cy="4003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538" y="433754"/>
            <a:ext cx="753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end up with our sorted list of taxa associated with our metadata </a:t>
            </a:r>
          </a:p>
        </p:txBody>
      </p:sp>
    </p:spTree>
    <p:extLst>
      <p:ext uri="{BB962C8B-B14F-4D97-AF65-F5344CB8AC3E}">
        <p14:creationId xmlns:p14="http://schemas.microsoft.com/office/powerpoint/2010/main" val="2732824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5A1AF4-E6FE-442E-AD85-38A6B88C79C3}"/>
              </a:ext>
            </a:extLst>
          </p:cNvPr>
          <p:cNvSpPr txBox="1"/>
          <p:nvPr/>
        </p:nvSpPr>
        <p:spPr>
          <a:xfrm>
            <a:off x="700645" y="118753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you flexibility to make any view of the data you want….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69678-3FFC-4474-A06E-9CA92CC7BD74}"/>
              </a:ext>
            </a:extLst>
          </p:cNvPr>
          <p:cNvSpPr/>
          <p:nvPr/>
        </p:nvSpPr>
        <p:spPr>
          <a:xfrm>
            <a:off x="2002971" y="6488668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https://github.com/afodor/metagenomicsTools/blob/master/src/classExamples/ch2018/meanVsGraph.txt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CF573-CAC3-4D15-9B1C-25FBE379C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5" y="834054"/>
            <a:ext cx="8593717" cy="531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443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0E35D-8C44-4821-8B07-354A3FC2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32" y="483400"/>
            <a:ext cx="8615790" cy="5576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CBEB50-670E-4B62-80A2-66DAD18A5577}"/>
              </a:ext>
            </a:extLst>
          </p:cNvPr>
          <p:cNvSpPr/>
          <p:nvPr/>
        </p:nvSpPr>
        <p:spPr>
          <a:xfrm>
            <a:off x="2002971" y="6488668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https://github.com/afodor/metagenomicsTools/blob/master/src/classExamples/ch2018/meanVsGraph.txt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0CC66B-73F9-498C-A74C-EA19CB57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138" y="68283"/>
            <a:ext cx="5153830" cy="51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7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E774B1-9FA7-4922-A27B-0B66BABCE360}"/>
              </a:ext>
            </a:extLst>
          </p:cNvPr>
          <p:cNvSpPr txBox="1"/>
          <p:nvPr/>
        </p:nvSpPr>
        <p:spPr>
          <a:xfrm>
            <a:off x="855023" y="35626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view I’ve used in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multiple publications…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85364-04A1-4768-827C-5C514C4F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22" y="1254668"/>
            <a:ext cx="4755363" cy="40037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7A4285-4FBF-4033-8BBC-B29520C1603B}"/>
              </a:ext>
            </a:extLst>
          </p:cNvPr>
          <p:cNvSpPr/>
          <p:nvPr/>
        </p:nvSpPr>
        <p:spPr>
          <a:xfrm>
            <a:off x="554181" y="5072402"/>
            <a:ext cx="7271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https://journals.plos.org/plosone/article?id=10.1371/journal.pone.0045001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Adult Cystic Fibrosis Airway Microbiota Is Stable over Time and Infection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Type, and Highly Resilient to Antibiotic Treatment of Exacerbations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870ABA-393C-493D-9F55-F88B7FF7E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875" y="1007523"/>
            <a:ext cx="4609296" cy="42446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170CEE-F2DC-4642-B20C-12561E8034C8}"/>
              </a:ext>
            </a:extLst>
          </p:cNvPr>
          <p:cNvSpPr/>
          <p:nvPr/>
        </p:nvSpPr>
        <p:spPr>
          <a:xfrm>
            <a:off x="6444343" y="529923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Rifaximin is associated with modest, transient decreases in multiple taxa in the gut microbiota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of patients with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diarrhoea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-predominant irritable bowel syndrome</a:t>
            </a:r>
          </a:p>
        </p:txBody>
      </p:sp>
    </p:spTree>
    <p:extLst>
      <p:ext uri="{BB962C8B-B14F-4D97-AF65-F5344CB8AC3E}">
        <p14:creationId xmlns:p14="http://schemas.microsoft.com/office/powerpoint/2010/main" val="4168687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C2F49D-82A9-A611-CB45-88B5DBCE8DFD}"/>
              </a:ext>
            </a:extLst>
          </p:cNvPr>
          <p:cNvSpPr txBox="1"/>
          <p:nvPr/>
        </p:nvSpPr>
        <p:spPr>
          <a:xfrm>
            <a:off x="1140903" y="260059"/>
            <a:ext cx="946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also taxa-by-taxa tests using the plot microbiome tool (after using the data filter tab)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85B63-4BAE-A9B8-F6BE-AD5E71A2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68"/>
            <a:ext cx="12192000" cy="40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3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4936</Words>
  <Application>Microsoft Office PowerPoint</Application>
  <PresentationFormat>Widescreen</PresentationFormat>
  <Paragraphs>475</Paragraphs>
  <Slides>120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5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Fodor, Anthony</dc:creator>
  <cp:lastModifiedBy>afodor</cp:lastModifiedBy>
  <cp:revision>224</cp:revision>
  <dcterms:created xsi:type="dcterms:W3CDTF">2018-10-12T18:15:23Z</dcterms:created>
  <dcterms:modified xsi:type="dcterms:W3CDTF">2023-10-01T03:49:13Z</dcterms:modified>
</cp:coreProperties>
</file>